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4" r:id="rId2"/>
    <p:sldId id="317" r:id="rId3"/>
    <p:sldId id="334" r:id="rId4"/>
    <p:sldId id="335" r:id="rId5"/>
    <p:sldId id="336" r:id="rId6"/>
    <p:sldId id="338" r:id="rId7"/>
    <p:sldId id="339" r:id="rId8"/>
    <p:sldId id="340" r:id="rId9"/>
    <p:sldId id="341" r:id="rId10"/>
    <p:sldId id="342" r:id="rId11"/>
    <p:sldId id="325" r:id="rId12"/>
    <p:sldId id="321" r:id="rId13"/>
    <p:sldId id="323" r:id="rId14"/>
    <p:sldId id="320" r:id="rId15"/>
    <p:sldId id="318" r:id="rId16"/>
    <p:sldId id="324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43" r:id="rId26"/>
    <p:sldId id="306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168DE-EAB4-4FF6-9837-E1694DC40C33}" type="datetimeFigureOut">
              <a:rPr lang="en-US" smtClean="0"/>
              <a:t>7/30/20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C4F15-0C89-4FD2-B8E5-5CFD4E943E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31 </a:t>
            </a:r>
            <a:r>
              <a:rPr lang="en-US" dirty="0" err="1"/>
              <a:t>Dez</a:t>
            </a:r>
            <a:r>
              <a:rPr lang="en-US" dirty="0"/>
              <a:t>, 2019: 	Cluster de </a:t>
            </a:r>
            <a:r>
              <a:rPr lang="en-US" dirty="0" err="1"/>
              <a:t>casos</a:t>
            </a:r>
            <a:r>
              <a:rPr lang="en-US" dirty="0"/>
              <a:t> de pneumonia de causa </a:t>
            </a:r>
            <a:r>
              <a:rPr lang="en-US" dirty="0" err="1"/>
              <a:t>desconhecida</a:t>
            </a:r>
            <a:endParaRPr lang="en-US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7 Jan, 2020: 	</a:t>
            </a:r>
            <a:r>
              <a:rPr lang="en-US" dirty="0" err="1"/>
              <a:t>Identificação</a:t>
            </a:r>
            <a:r>
              <a:rPr lang="en-US" dirty="0"/>
              <a:t> do SARS-CoV-2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agente</a:t>
            </a:r>
            <a:r>
              <a:rPr lang="en-US" dirty="0"/>
              <a:t> causal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11 Jan, 2020:	</a:t>
            </a:r>
            <a:r>
              <a:rPr lang="en-US" dirty="0" err="1"/>
              <a:t>Sequenciamento</a:t>
            </a:r>
            <a:r>
              <a:rPr lang="en-US" dirty="0"/>
              <a:t> </a:t>
            </a:r>
            <a:r>
              <a:rPr lang="en-US" dirty="0" err="1"/>
              <a:t>genético</a:t>
            </a:r>
            <a:r>
              <a:rPr lang="en-US" dirty="0"/>
              <a:t> do SARS-CoV-2 </a:t>
            </a:r>
            <a:r>
              <a:rPr lang="en-US" dirty="0" err="1"/>
              <a:t>publicado</a:t>
            </a:r>
            <a:endParaRPr lang="en-US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30 Jan, 2020:	</a:t>
            </a:r>
            <a:r>
              <a:rPr lang="en-US" dirty="0" err="1"/>
              <a:t>Evento</a:t>
            </a:r>
            <a:r>
              <a:rPr lang="en-US" dirty="0"/>
              <a:t> de S</a:t>
            </a:r>
            <a:r>
              <a:rPr lang="pt-BR" dirty="0"/>
              <a:t>aúde Pública de Importância Internacional</a:t>
            </a:r>
            <a:endParaRPr lang="en-US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11 Mar, 2020:	OMS </a:t>
            </a:r>
            <a:r>
              <a:rPr lang="en-US" dirty="0" err="1"/>
              <a:t>declara</a:t>
            </a:r>
            <a:r>
              <a:rPr lang="en-US" dirty="0"/>
              <a:t> </a:t>
            </a:r>
            <a:r>
              <a:rPr lang="en-US" dirty="0" err="1"/>
              <a:t>Pandemia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D1B5-9CAD-1E47-93A0-51009767B04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81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F27EC-05F1-4D59-991D-FDE5BD03B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B4CBB5-1A51-488C-A216-AC1D4635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500951-A503-479B-871E-6FCEF55E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3D30A7-06EF-4880-9F77-CAEDD650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235A7D-FA17-4617-B21E-A54C6EE3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05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7C675-D73A-436B-910C-3613C093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15CF24-8813-4D08-BA7D-D8D4B7835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B2779-762F-4227-8287-D400FB7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8F8368-A873-4E34-8CFF-FC75B8CF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2F511C-CA55-4CDA-BF96-C9F8F517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4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1F75FF-0622-4EA0-B0CB-0ABACBA2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E5CB4B-7837-4D57-9F3D-710EC8A46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2D99B9-6D34-4D8D-AD9B-0AF7D10E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D9EE15-B9DB-4360-A26C-0BE3F17A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344DF-0A1E-439D-8682-8CCEBC9A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9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3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1C279-B963-4FAE-BEB1-7EC75C36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3878E3-88C5-4E0A-9C0B-1AFBF6AE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334CFF-BE28-4164-BA9A-631F8B94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04FE5-947D-483A-9D90-B19F134C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36D49E-7B44-4165-9984-CD950828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8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46535-4B2A-4246-BE8A-C2F79F43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F3612F-A627-4D34-9412-C58FA2D42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3794F-6798-44F2-AAE2-CC41589A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957F48-A6EB-49DE-9475-BE2B0841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B9FD4-6C4E-402F-BF34-9C34120B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72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188BC-01C3-4E1C-B921-1DDE891C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464A73-CB72-4B6C-A8C6-71F1B1C9A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416906-F188-4118-8530-F1EAB403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A55CF7-3000-4E17-947F-6826C477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94EE29-C064-4E52-A7C8-1C450C01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7A6505-224B-4119-813E-9DE84447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80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FDF67-74D8-4452-B87A-F29B2F6E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6B39F9-217F-4A85-A2DC-221BDD5F7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BA361F-567A-4632-B6CF-D9819C161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4C71A0-84C6-494F-B45D-EC7C3154C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72EA63-E148-45C1-ADC8-A799F3E66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C90A94-0BBD-40B3-A82A-01D8EFE1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657865-3BDA-4A94-AF95-DEAC03B5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47CEC7-062F-41FB-A24D-F9DDE2EF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84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5B29D-3E5A-4E4E-936F-628E5767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6DA8E5-5CD0-4CB9-A764-5B623FC9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78D08B-3B5E-46BF-87A9-0E98A355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5DA59C-A07B-4D7F-BBF2-8B0C6411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23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0672F8-45D4-46FB-96F6-1724A478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A444B1-832D-4D28-AD42-DCA1C40B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F85A52-2CF3-4FE6-A0D4-2C842BD7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4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B0784-1044-4674-8A30-E10DE040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05062A-FE8F-48EB-9768-EA28A3D0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03CC31-B112-443A-B5F9-AAFB008C5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1E6ACE-0CCB-4FDA-A878-F5017CDB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B0B163-6640-4082-95BD-1C6F16DD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BBC9A3-7CBC-4F0B-A51F-188D59D9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15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60E0A-09B9-4F74-B4CB-E36CC703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ED9D42-9C84-452E-BEA6-0B69741DA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49D5EA-E175-4F66-9AD1-ABCDC1744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4E95E4-4E37-4DD8-9EB5-AC61A5D6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51AF01-962B-40CC-936F-85B20837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EC454B-4152-4A5A-80B1-0E0D29D4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65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3CCF52-2F1D-4BA9-A075-6A16082D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913266-0CF1-4A7C-BCE0-A31DA84AF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70FD-88B0-44DD-A80B-91780B9C1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92E8-6413-4E10-8A9E-BF298D07A63F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A570F-B291-4549-BA18-F39950EEE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163171-120B-443E-838A-6DBAF0A24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B86E-4088-48B4-A8F5-D4A9E9E5A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83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edidas-covidbr-iptsp.shinyapps.io/painel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id.bio.br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dc.europa.eu/en/geographical-distribution-2019-ncov-cases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who.int/emergencies/diseases/novel-coronavirus-2019/situation-report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emergencies/diseases/novel-coronavirus-2019/situation-report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who.int/emergencies/diseases/novel-coronavirus-2019/situation-report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992431" y="3601239"/>
            <a:ext cx="8858950" cy="25293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/>
              <a:t>29 de julho, 2020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/>
              <a:t>Cristiana M Toscano e João Bosco Siqueira Jr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/>
              <a:t>Departamento de Saúde Coletiva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/>
              <a:t>Instituto de Patologia Tropical e Saúde Pública (IPTSP), UFG</a:t>
            </a:r>
          </a:p>
          <a:p>
            <a:pPr marL="0" indent="0" algn="ctr">
              <a:buNone/>
            </a:pPr>
            <a:r>
              <a:rPr lang="pt-BR" sz="2000" b="1" dirty="0"/>
              <a:t>José Alexandre F. Diniz-Filho e Thiago Rangel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/>
              <a:t>Ecologia, Evolução e Conservação da Biodiversidade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/>
              <a:t>Departamento de Ecologia, ICB, UFG</a:t>
            </a:r>
          </a:p>
          <a:p>
            <a:pPr algn="ctr">
              <a:spcBef>
                <a:spcPts val="0"/>
              </a:spcBef>
            </a:pPr>
            <a:endParaRPr lang="pt-BR" sz="1800" i="1" dirty="0"/>
          </a:p>
        </p:txBody>
      </p:sp>
      <p:pic>
        <p:nvPicPr>
          <p:cNvPr id="1026" name="Picture 2" descr="https://upload.wikimedia.org/wikipedia/commons/7/73/LogoU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740" y="138625"/>
            <a:ext cx="923290" cy="114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30EBFA9-D5A0-414B-BA3D-C9E37FF0685D}"/>
              </a:ext>
            </a:extLst>
          </p:cNvPr>
          <p:cNvSpPr/>
          <p:nvPr/>
        </p:nvSpPr>
        <p:spPr>
          <a:xfrm>
            <a:off x="1637630" y="317682"/>
            <a:ext cx="8916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AAF28F-2A9A-4EB5-9628-D42C66310F65}"/>
              </a:ext>
            </a:extLst>
          </p:cNvPr>
          <p:cNvSpPr/>
          <p:nvPr/>
        </p:nvSpPr>
        <p:spPr>
          <a:xfrm>
            <a:off x="1451253" y="498463"/>
            <a:ext cx="9338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i="1" dirty="0"/>
          </a:p>
          <a:p>
            <a:pPr algn="ctr"/>
            <a:r>
              <a:rPr lang="pt-BR" sz="3600" b="1" i="1" dirty="0">
                <a:solidFill>
                  <a:srgbClr val="C00000"/>
                </a:solidFill>
              </a:rPr>
              <a:t>A experiência de Rio Verde-GO na resposta à pandemia de Covid-19 e Simulação da progressão da epidemia por modelagem</a:t>
            </a:r>
            <a:endParaRPr lang="pt-BR" sz="2000" i="1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54D9B51-ACCD-43AF-B157-4B4F93D6F897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5" y="4129692"/>
            <a:ext cx="2467474" cy="2438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7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6CDF63F-AA09-4AD0-875D-8EEFB9980F0B}"/>
              </a:ext>
            </a:extLst>
          </p:cNvPr>
          <p:cNvCxnSpPr/>
          <p:nvPr/>
        </p:nvCxnSpPr>
        <p:spPr>
          <a:xfrm>
            <a:off x="709863" y="6292516"/>
            <a:ext cx="107622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E8E230-4561-4152-9832-DC8139C3E5F2}"/>
              </a:ext>
            </a:extLst>
          </p:cNvPr>
          <p:cNvCxnSpPr/>
          <p:nvPr/>
        </p:nvCxnSpPr>
        <p:spPr>
          <a:xfrm flipV="1">
            <a:off x="715879" y="487279"/>
            <a:ext cx="0" cy="5805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267C23-2EBE-4D1D-AE55-B791802E7A76}"/>
              </a:ext>
            </a:extLst>
          </p:cNvPr>
          <p:cNvSpPr txBox="1"/>
          <p:nvPr/>
        </p:nvSpPr>
        <p:spPr>
          <a:xfrm rot="16200000">
            <a:off x="-491940" y="1283051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eventos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1D4C5-FCB7-4910-A208-194B0BCED3E7}"/>
              </a:ext>
            </a:extLst>
          </p:cNvPr>
          <p:cNvSpPr txBox="1"/>
          <p:nvPr/>
        </p:nvSpPr>
        <p:spPr>
          <a:xfrm>
            <a:off x="8769961" y="6292516"/>
            <a:ext cx="35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Dias </a:t>
            </a:r>
            <a:r>
              <a:rPr lang="en-US" dirty="0" err="1"/>
              <a:t>desde</a:t>
            </a:r>
            <a:r>
              <a:rPr lang="en-US" dirty="0"/>
              <a:t> o </a:t>
            </a:r>
            <a:r>
              <a:rPr lang="en-US" dirty="0" err="1"/>
              <a:t>inicio</a:t>
            </a:r>
            <a:r>
              <a:rPr lang="en-US" dirty="0"/>
              <a:t> da </a:t>
            </a:r>
            <a:r>
              <a:rPr lang="en-US" dirty="0" err="1"/>
              <a:t>transmissão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A8CB03-B782-403B-A58D-BC1023C30590}"/>
              </a:ext>
            </a:extLst>
          </p:cNvPr>
          <p:cNvSpPr/>
          <p:nvPr/>
        </p:nvSpPr>
        <p:spPr>
          <a:xfrm>
            <a:off x="709863" y="956229"/>
            <a:ext cx="4854742" cy="5330271"/>
          </a:xfrm>
          <a:custGeom>
            <a:avLst/>
            <a:gdLst>
              <a:gd name="connsiteX0" fmla="*/ 0 w 4854742"/>
              <a:gd name="connsiteY0" fmla="*/ 5330271 h 5330271"/>
              <a:gd name="connsiteX1" fmla="*/ 691816 w 4854742"/>
              <a:gd name="connsiteY1" fmla="*/ 4668534 h 5330271"/>
              <a:gd name="connsiteX2" fmla="*/ 1257300 w 4854742"/>
              <a:gd name="connsiteY2" fmla="*/ 3675929 h 5330271"/>
              <a:gd name="connsiteX3" fmla="*/ 1600200 w 4854742"/>
              <a:gd name="connsiteY3" fmla="*/ 2316360 h 5330271"/>
              <a:gd name="connsiteX4" fmla="*/ 1834816 w 4854742"/>
              <a:gd name="connsiteY4" fmla="*/ 746239 h 5330271"/>
              <a:gd name="connsiteX5" fmla="*/ 2135605 w 4854742"/>
              <a:gd name="connsiteY5" fmla="*/ 66455 h 5330271"/>
              <a:gd name="connsiteX6" fmla="*/ 2568742 w 4854742"/>
              <a:gd name="connsiteY6" fmla="*/ 96534 h 5330271"/>
              <a:gd name="connsiteX7" fmla="*/ 2803358 w 4854742"/>
              <a:gd name="connsiteY7" fmla="*/ 692097 h 5330271"/>
              <a:gd name="connsiteX8" fmla="*/ 3025942 w 4854742"/>
              <a:gd name="connsiteY8" fmla="*/ 1690718 h 5330271"/>
              <a:gd name="connsiteX9" fmla="*/ 3350795 w 4854742"/>
              <a:gd name="connsiteY9" fmla="*/ 2917939 h 5330271"/>
              <a:gd name="connsiteX10" fmla="*/ 3753853 w 4854742"/>
              <a:gd name="connsiteY10" fmla="*/ 3826324 h 5330271"/>
              <a:gd name="connsiteX11" fmla="*/ 4511842 w 4854742"/>
              <a:gd name="connsiteY11" fmla="*/ 4981355 h 5330271"/>
              <a:gd name="connsiteX12" fmla="*/ 4854742 w 4854742"/>
              <a:gd name="connsiteY12" fmla="*/ 5324255 h 53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4742" h="5330271">
                <a:moveTo>
                  <a:pt x="0" y="5330271"/>
                </a:moveTo>
                <a:cubicBezTo>
                  <a:pt x="241133" y="5137264"/>
                  <a:pt x="482266" y="4944258"/>
                  <a:pt x="691816" y="4668534"/>
                </a:cubicBezTo>
                <a:cubicBezTo>
                  <a:pt x="901366" y="4392810"/>
                  <a:pt x="1105903" y="4067958"/>
                  <a:pt x="1257300" y="3675929"/>
                </a:cubicBezTo>
                <a:cubicBezTo>
                  <a:pt x="1408697" y="3283900"/>
                  <a:pt x="1503947" y="2804642"/>
                  <a:pt x="1600200" y="2316360"/>
                </a:cubicBezTo>
                <a:cubicBezTo>
                  <a:pt x="1696453" y="1828078"/>
                  <a:pt x="1745582" y="1121223"/>
                  <a:pt x="1834816" y="746239"/>
                </a:cubicBezTo>
                <a:cubicBezTo>
                  <a:pt x="1924050" y="371255"/>
                  <a:pt x="2013284" y="174739"/>
                  <a:pt x="2135605" y="66455"/>
                </a:cubicBezTo>
                <a:cubicBezTo>
                  <a:pt x="2257926" y="-41829"/>
                  <a:pt x="2457450" y="-7740"/>
                  <a:pt x="2568742" y="96534"/>
                </a:cubicBezTo>
                <a:cubicBezTo>
                  <a:pt x="2680034" y="200808"/>
                  <a:pt x="2727158" y="426400"/>
                  <a:pt x="2803358" y="692097"/>
                </a:cubicBezTo>
                <a:cubicBezTo>
                  <a:pt x="2879558" y="957794"/>
                  <a:pt x="2934703" y="1319744"/>
                  <a:pt x="3025942" y="1690718"/>
                </a:cubicBezTo>
                <a:cubicBezTo>
                  <a:pt x="3117181" y="2061692"/>
                  <a:pt x="3229477" y="2562005"/>
                  <a:pt x="3350795" y="2917939"/>
                </a:cubicBezTo>
                <a:cubicBezTo>
                  <a:pt x="3472114" y="3273873"/>
                  <a:pt x="3560345" y="3482421"/>
                  <a:pt x="3753853" y="3826324"/>
                </a:cubicBezTo>
                <a:cubicBezTo>
                  <a:pt x="3947361" y="4170227"/>
                  <a:pt x="4328361" y="4731700"/>
                  <a:pt x="4511842" y="4981355"/>
                </a:cubicBezTo>
                <a:cubicBezTo>
                  <a:pt x="4695323" y="5231010"/>
                  <a:pt x="4775032" y="5277632"/>
                  <a:pt x="4854742" y="5324255"/>
                </a:cubicBezTo>
              </a:path>
            </a:pathLst>
          </a:custGeom>
          <a:solidFill>
            <a:srgbClr val="4472C4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AC8F87A-A9D5-4ABC-977D-2B465E52A540}"/>
              </a:ext>
            </a:extLst>
          </p:cNvPr>
          <p:cNvSpPr/>
          <p:nvPr/>
        </p:nvSpPr>
        <p:spPr>
          <a:xfrm>
            <a:off x="2336132" y="950525"/>
            <a:ext cx="1521994" cy="2231827"/>
          </a:xfrm>
          <a:custGeom>
            <a:avLst/>
            <a:gdLst>
              <a:gd name="connsiteX0" fmla="*/ 0 w 4854742"/>
              <a:gd name="connsiteY0" fmla="*/ 5330271 h 5330271"/>
              <a:gd name="connsiteX1" fmla="*/ 691816 w 4854742"/>
              <a:gd name="connsiteY1" fmla="*/ 4668534 h 5330271"/>
              <a:gd name="connsiteX2" fmla="*/ 1257300 w 4854742"/>
              <a:gd name="connsiteY2" fmla="*/ 3675929 h 5330271"/>
              <a:gd name="connsiteX3" fmla="*/ 1600200 w 4854742"/>
              <a:gd name="connsiteY3" fmla="*/ 2316360 h 5330271"/>
              <a:gd name="connsiteX4" fmla="*/ 1834816 w 4854742"/>
              <a:gd name="connsiteY4" fmla="*/ 746239 h 5330271"/>
              <a:gd name="connsiteX5" fmla="*/ 2135605 w 4854742"/>
              <a:gd name="connsiteY5" fmla="*/ 66455 h 5330271"/>
              <a:gd name="connsiteX6" fmla="*/ 2568742 w 4854742"/>
              <a:gd name="connsiteY6" fmla="*/ 96534 h 5330271"/>
              <a:gd name="connsiteX7" fmla="*/ 2803358 w 4854742"/>
              <a:gd name="connsiteY7" fmla="*/ 692097 h 5330271"/>
              <a:gd name="connsiteX8" fmla="*/ 3025942 w 4854742"/>
              <a:gd name="connsiteY8" fmla="*/ 1690718 h 5330271"/>
              <a:gd name="connsiteX9" fmla="*/ 3350795 w 4854742"/>
              <a:gd name="connsiteY9" fmla="*/ 2917939 h 5330271"/>
              <a:gd name="connsiteX10" fmla="*/ 3753853 w 4854742"/>
              <a:gd name="connsiteY10" fmla="*/ 3826324 h 5330271"/>
              <a:gd name="connsiteX11" fmla="*/ 4511842 w 4854742"/>
              <a:gd name="connsiteY11" fmla="*/ 4981355 h 5330271"/>
              <a:gd name="connsiteX12" fmla="*/ 4854742 w 4854742"/>
              <a:gd name="connsiteY12" fmla="*/ 5324255 h 5330271"/>
              <a:gd name="connsiteX0" fmla="*/ 0 w 4854742"/>
              <a:gd name="connsiteY0" fmla="*/ 5330271 h 5330271"/>
              <a:gd name="connsiteX1" fmla="*/ 691816 w 4854742"/>
              <a:gd name="connsiteY1" fmla="*/ 4668534 h 5330271"/>
              <a:gd name="connsiteX2" fmla="*/ 1552073 w 4854742"/>
              <a:gd name="connsiteY2" fmla="*/ 3122476 h 5330271"/>
              <a:gd name="connsiteX3" fmla="*/ 1600200 w 4854742"/>
              <a:gd name="connsiteY3" fmla="*/ 2316360 h 5330271"/>
              <a:gd name="connsiteX4" fmla="*/ 1834816 w 4854742"/>
              <a:gd name="connsiteY4" fmla="*/ 746239 h 5330271"/>
              <a:gd name="connsiteX5" fmla="*/ 2135605 w 4854742"/>
              <a:gd name="connsiteY5" fmla="*/ 66455 h 5330271"/>
              <a:gd name="connsiteX6" fmla="*/ 2568742 w 4854742"/>
              <a:gd name="connsiteY6" fmla="*/ 96534 h 5330271"/>
              <a:gd name="connsiteX7" fmla="*/ 2803358 w 4854742"/>
              <a:gd name="connsiteY7" fmla="*/ 692097 h 5330271"/>
              <a:gd name="connsiteX8" fmla="*/ 3025942 w 4854742"/>
              <a:gd name="connsiteY8" fmla="*/ 1690718 h 5330271"/>
              <a:gd name="connsiteX9" fmla="*/ 3350795 w 4854742"/>
              <a:gd name="connsiteY9" fmla="*/ 2917939 h 5330271"/>
              <a:gd name="connsiteX10" fmla="*/ 3753853 w 4854742"/>
              <a:gd name="connsiteY10" fmla="*/ 3826324 h 5330271"/>
              <a:gd name="connsiteX11" fmla="*/ 4511842 w 4854742"/>
              <a:gd name="connsiteY11" fmla="*/ 4981355 h 5330271"/>
              <a:gd name="connsiteX12" fmla="*/ 4854742 w 4854742"/>
              <a:gd name="connsiteY12" fmla="*/ 5324255 h 5330271"/>
              <a:gd name="connsiteX0" fmla="*/ 0 w 4854742"/>
              <a:gd name="connsiteY0" fmla="*/ 5330271 h 5330271"/>
              <a:gd name="connsiteX1" fmla="*/ 691816 w 4854742"/>
              <a:gd name="connsiteY1" fmla="*/ 4668534 h 5330271"/>
              <a:gd name="connsiteX2" fmla="*/ 1552073 w 4854742"/>
              <a:gd name="connsiteY2" fmla="*/ 3122476 h 5330271"/>
              <a:gd name="connsiteX3" fmla="*/ 1606216 w 4854742"/>
              <a:gd name="connsiteY3" fmla="*/ 2220107 h 5330271"/>
              <a:gd name="connsiteX4" fmla="*/ 1834816 w 4854742"/>
              <a:gd name="connsiteY4" fmla="*/ 746239 h 5330271"/>
              <a:gd name="connsiteX5" fmla="*/ 2135605 w 4854742"/>
              <a:gd name="connsiteY5" fmla="*/ 66455 h 5330271"/>
              <a:gd name="connsiteX6" fmla="*/ 2568742 w 4854742"/>
              <a:gd name="connsiteY6" fmla="*/ 96534 h 5330271"/>
              <a:gd name="connsiteX7" fmla="*/ 2803358 w 4854742"/>
              <a:gd name="connsiteY7" fmla="*/ 692097 h 5330271"/>
              <a:gd name="connsiteX8" fmla="*/ 3025942 w 4854742"/>
              <a:gd name="connsiteY8" fmla="*/ 1690718 h 5330271"/>
              <a:gd name="connsiteX9" fmla="*/ 3350795 w 4854742"/>
              <a:gd name="connsiteY9" fmla="*/ 2917939 h 5330271"/>
              <a:gd name="connsiteX10" fmla="*/ 3753853 w 4854742"/>
              <a:gd name="connsiteY10" fmla="*/ 3826324 h 5330271"/>
              <a:gd name="connsiteX11" fmla="*/ 4511842 w 4854742"/>
              <a:gd name="connsiteY11" fmla="*/ 4981355 h 5330271"/>
              <a:gd name="connsiteX12" fmla="*/ 4854742 w 4854742"/>
              <a:gd name="connsiteY12" fmla="*/ 5324255 h 5330271"/>
              <a:gd name="connsiteX0" fmla="*/ 0 w 4854742"/>
              <a:gd name="connsiteY0" fmla="*/ 5330271 h 5330271"/>
              <a:gd name="connsiteX1" fmla="*/ 691816 w 4854742"/>
              <a:gd name="connsiteY1" fmla="*/ 4668534 h 5330271"/>
              <a:gd name="connsiteX2" fmla="*/ 1606216 w 4854742"/>
              <a:gd name="connsiteY2" fmla="*/ 2220107 h 5330271"/>
              <a:gd name="connsiteX3" fmla="*/ 1834816 w 4854742"/>
              <a:gd name="connsiteY3" fmla="*/ 746239 h 5330271"/>
              <a:gd name="connsiteX4" fmla="*/ 2135605 w 4854742"/>
              <a:gd name="connsiteY4" fmla="*/ 66455 h 5330271"/>
              <a:gd name="connsiteX5" fmla="*/ 2568742 w 4854742"/>
              <a:gd name="connsiteY5" fmla="*/ 96534 h 5330271"/>
              <a:gd name="connsiteX6" fmla="*/ 2803358 w 4854742"/>
              <a:gd name="connsiteY6" fmla="*/ 692097 h 5330271"/>
              <a:gd name="connsiteX7" fmla="*/ 3025942 w 4854742"/>
              <a:gd name="connsiteY7" fmla="*/ 1690718 h 5330271"/>
              <a:gd name="connsiteX8" fmla="*/ 3350795 w 4854742"/>
              <a:gd name="connsiteY8" fmla="*/ 2917939 h 5330271"/>
              <a:gd name="connsiteX9" fmla="*/ 3753853 w 4854742"/>
              <a:gd name="connsiteY9" fmla="*/ 3826324 h 5330271"/>
              <a:gd name="connsiteX10" fmla="*/ 4511842 w 4854742"/>
              <a:gd name="connsiteY10" fmla="*/ 4981355 h 5330271"/>
              <a:gd name="connsiteX11" fmla="*/ 4854742 w 4854742"/>
              <a:gd name="connsiteY11" fmla="*/ 5324255 h 5330271"/>
              <a:gd name="connsiteX0" fmla="*/ 0 w 4854742"/>
              <a:gd name="connsiteY0" fmla="*/ 5330271 h 5330271"/>
              <a:gd name="connsiteX1" fmla="*/ 1606216 w 4854742"/>
              <a:gd name="connsiteY1" fmla="*/ 2220107 h 5330271"/>
              <a:gd name="connsiteX2" fmla="*/ 1834816 w 4854742"/>
              <a:gd name="connsiteY2" fmla="*/ 746239 h 5330271"/>
              <a:gd name="connsiteX3" fmla="*/ 2135605 w 4854742"/>
              <a:gd name="connsiteY3" fmla="*/ 66455 h 5330271"/>
              <a:gd name="connsiteX4" fmla="*/ 2568742 w 4854742"/>
              <a:gd name="connsiteY4" fmla="*/ 96534 h 5330271"/>
              <a:gd name="connsiteX5" fmla="*/ 2803358 w 4854742"/>
              <a:gd name="connsiteY5" fmla="*/ 692097 h 5330271"/>
              <a:gd name="connsiteX6" fmla="*/ 3025942 w 4854742"/>
              <a:gd name="connsiteY6" fmla="*/ 1690718 h 5330271"/>
              <a:gd name="connsiteX7" fmla="*/ 3350795 w 4854742"/>
              <a:gd name="connsiteY7" fmla="*/ 2917939 h 5330271"/>
              <a:gd name="connsiteX8" fmla="*/ 3753853 w 4854742"/>
              <a:gd name="connsiteY8" fmla="*/ 3826324 h 5330271"/>
              <a:gd name="connsiteX9" fmla="*/ 4511842 w 4854742"/>
              <a:gd name="connsiteY9" fmla="*/ 4981355 h 5330271"/>
              <a:gd name="connsiteX10" fmla="*/ 4854742 w 4854742"/>
              <a:gd name="connsiteY10" fmla="*/ 5324255 h 5330271"/>
              <a:gd name="connsiteX0" fmla="*/ 0 w 3248526"/>
              <a:gd name="connsiteY0" fmla="*/ 2220107 h 5324255"/>
              <a:gd name="connsiteX1" fmla="*/ 228600 w 3248526"/>
              <a:gd name="connsiteY1" fmla="*/ 746239 h 5324255"/>
              <a:gd name="connsiteX2" fmla="*/ 529389 w 3248526"/>
              <a:gd name="connsiteY2" fmla="*/ 66455 h 5324255"/>
              <a:gd name="connsiteX3" fmla="*/ 962526 w 3248526"/>
              <a:gd name="connsiteY3" fmla="*/ 96534 h 5324255"/>
              <a:gd name="connsiteX4" fmla="*/ 1197142 w 3248526"/>
              <a:gd name="connsiteY4" fmla="*/ 692097 h 5324255"/>
              <a:gd name="connsiteX5" fmla="*/ 1419726 w 3248526"/>
              <a:gd name="connsiteY5" fmla="*/ 1690718 h 5324255"/>
              <a:gd name="connsiteX6" fmla="*/ 1744579 w 3248526"/>
              <a:gd name="connsiteY6" fmla="*/ 2917939 h 5324255"/>
              <a:gd name="connsiteX7" fmla="*/ 2147637 w 3248526"/>
              <a:gd name="connsiteY7" fmla="*/ 3826324 h 5324255"/>
              <a:gd name="connsiteX8" fmla="*/ 2905626 w 3248526"/>
              <a:gd name="connsiteY8" fmla="*/ 4981355 h 5324255"/>
              <a:gd name="connsiteX9" fmla="*/ 3248526 w 3248526"/>
              <a:gd name="connsiteY9" fmla="*/ 5324255 h 5324255"/>
              <a:gd name="connsiteX0" fmla="*/ 0 w 2905626"/>
              <a:gd name="connsiteY0" fmla="*/ 2220107 h 4981355"/>
              <a:gd name="connsiteX1" fmla="*/ 228600 w 2905626"/>
              <a:gd name="connsiteY1" fmla="*/ 746239 h 4981355"/>
              <a:gd name="connsiteX2" fmla="*/ 529389 w 2905626"/>
              <a:gd name="connsiteY2" fmla="*/ 66455 h 4981355"/>
              <a:gd name="connsiteX3" fmla="*/ 962526 w 2905626"/>
              <a:gd name="connsiteY3" fmla="*/ 96534 h 4981355"/>
              <a:gd name="connsiteX4" fmla="*/ 1197142 w 2905626"/>
              <a:gd name="connsiteY4" fmla="*/ 692097 h 4981355"/>
              <a:gd name="connsiteX5" fmla="*/ 1419726 w 2905626"/>
              <a:gd name="connsiteY5" fmla="*/ 1690718 h 4981355"/>
              <a:gd name="connsiteX6" fmla="*/ 1744579 w 2905626"/>
              <a:gd name="connsiteY6" fmla="*/ 2917939 h 4981355"/>
              <a:gd name="connsiteX7" fmla="*/ 2147637 w 2905626"/>
              <a:gd name="connsiteY7" fmla="*/ 3826324 h 4981355"/>
              <a:gd name="connsiteX8" fmla="*/ 2905626 w 2905626"/>
              <a:gd name="connsiteY8" fmla="*/ 4981355 h 4981355"/>
              <a:gd name="connsiteX0" fmla="*/ 0 w 2147637"/>
              <a:gd name="connsiteY0" fmla="*/ 2220107 h 3826324"/>
              <a:gd name="connsiteX1" fmla="*/ 228600 w 2147637"/>
              <a:gd name="connsiteY1" fmla="*/ 746239 h 3826324"/>
              <a:gd name="connsiteX2" fmla="*/ 529389 w 2147637"/>
              <a:gd name="connsiteY2" fmla="*/ 66455 h 3826324"/>
              <a:gd name="connsiteX3" fmla="*/ 962526 w 2147637"/>
              <a:gd name="connsiteY3" fmla="*/ 96534 h 3826324"/>
              <a:gd name="connsiteX4" fmla="*/ 1197142 w 2147637"/>
              <a:gd name="connsiteY4" fmla="*/ 692097 h 3826324"/>
              <a:gd name="connsiteX5" fmla="*/ 1419726 w 2147637"/>
              <a:gd name="connsiteY5" fmla="*/ 1690718 h 3826324"/>
              <a:gd name="connsiteX6" fmla="*/ 1744579 w 2147637"/>
              <a:gd name="connsiteY6" fmla="*/ 2917939 h 3826324"/>
              <a:gd name="connsiteX7" fmla="*/ 2147637 w 2147637"/>
              <a:gd name="connsiteY7" fmla="*/ 3826324 h 3826324"/>
              <a:gd name="connsiteX0" fmla="*/ 0 w 1744579"/>
              <a:gd name="connsiteY0" fmla="*/ 2220107 h 2917939"/>
              <a:gd name="connsiteX1" fmla="*/ 228600 w 1744579"/>
              <a:gd name="connsiteY1" fmla="*/ 746239 h 2917939"/>
              <a:gd name="connsiteX2" fmla="*/ 529389 w 1744579"/>
              <a:gd name="connsiteY2" fmla="*/ 66455 h 2917939"/>
              <a:gd name="connsiteX3" fmla="*/ 962526 w 1744579"/>
              <a:gd name="connsiteY3" fmla="*/ 96534 h 2917939"/>
              <a:gd name="connsiteX4" fmla="*/ 1197142 w 1744579"/>
              <a:gd name="connsiteY4" fmla="*/ 692097 h 2917939"/>
              <a:gd name="connsiteX5" fmla="*/ 1419726 w 1744579"/>
              <a:gd name="connsiteY5" fmla="*/ 1690718 h 2917939"/>
              <a:gd name="connsiteX6" fmla="*/ 1744579 w 1744579"/>
              <a:gd name="connsiteY6" fmla="*/ 2917939 h 2917939"/>
              <a:gd name="connsiteX0" fmla="*/ 0 w 1540042"/>
              <a:gd name="connsiteY0" fmla="*/ 2220107 h 2220107"/>
              <a:gd name="connsiteX1" fmla="*/ 228600 w 1540042"/>
              <a:gd name="connsiteY1" fmla="*/ 746239 h 2220107"/>
              <a:gd name="connsiteX2" fmla="*/ 529389 w 1540042"/>
              <a:gd name="connsiteY2" fmla="*/ 66455 h 2220107"/>
              <a:gd name="connsiteX3" fmla="*/ 962526 w 1540042"/>
              <a:gd name="connsiteY3" fmla="*/ 96534 h 2220107"/>
              <a:gd name="connsiteX4" fmla="*/ 1197142 w 1540042"/>
              <a:gd name="connsiteY4" fmla="*/ 692097 h 2220107"/>
              <a:gd name="connsiteX5" fmla="*/ 1419726 w 1540042"/>
              <a:gd name="connsiteY5" fmla="*/ 1690718 h 2220107"/>
              <a:gd name="connsiteX6" fmla="*/ 1540042 w 1540042"/>
              <a:gd name="connsiteY6" fmla="*/ 2196045 h 2220107"/>
              <a:gd name="connsiteX0" fmla="*/ 0 w 1564105"/>
              <a:gd name="connsiteY0" fmla="*/ 2220107 h 2232139"/>
              <a:gd name="connsiteX1" fmla="*/ 228600 w 1564105"/>
              <a:gd name="connsiteY1" fmla="*/ 746239 h 2232139"/>
              <a:gd name="connsiteX2" fmla="*/ 529389 w 1564105"/>
              <a:gd name="connsiteY2" fmla="*/ 66455 h 2232139"/>
              <a:gd name="connsiteX3" fmla="*/ 962526 w 1564105"/>
              <a:gd name="connsiteY3" fmla="*/ 96534 h 2232139"/>
              <a:gd name="connsiteX4" fmla="*/ 1197142 w 1564105"/>
              <a:gd name="connsiteY4" fmla="*/ 692097 h 2232139"/>
              <a:gd name="connsiteX5" fmla="*/ 1419726 w 1564105"/>
              <a:gd name="connsiteY5" fmla="*/ 1690718 h 2232139"/>
              <a:gd name="connsiteX6" fmla="*/ 1564105 w 1564105"/>
              <a:gd name="connsiteY6" fmla="*/ 2232139 h 2232139"/>
              <a:gd name="connsiteX0" fmla="*/ 0 w 1564105"/>
              <a:gd name="connsiteY0" fmla="*/ 2220107 h 2232139"/>
              <a:gd name="connsiteX1" fmla="*/ 228600 w 1564105"/>
              <a:gd name="connsiteY1" fmla="*/ 746239 h 2232139"/>
              <a:gd name="connsiteX2" fmla="*/ 529389 w 1564105"/>
              <a:gd name="connsiteY2" fmla="*/ 66455 h 2232139"/>
              <a:gd name="connsiteX3" fmla="*/ 962526 w 1564105"/>
              <a:gd name="connsiteY3" fmla="*/ 96534 h 2232139"/>
              <a:gd name="connsiteX4" fmla="*/ 1197142 w 1564105"/>
              <a:gd name="connsiteY4" fmla="*/ 692097 h 2232139"/>
              <a:gd name="connsiteX5" fmla="*/ 1419726 w 1564105"/>
              <a:gd name="connsiteY5" fmla="*/ 1690718 h 2232139"/>
              <a:gd name="connsiteX6" fmla="*/ 1564105 w 1564105"/>
              <a:gd name="connsiteY6" fmla="*/ 2232139 h 2232139"/>
              <a:gd name="connsiteX0" fmla="*/ 0 w 1515978"/>
              <a:gd name="connsiteY0" fmla="*/ 2226123 h 2232139"/>
              <a:gd name="connsiteX1" fmla="*/ 180473 w 1515978"/>
              <a:gd name="connsiteY1" fmla="*/ 746239 h 2232139"/>
              <a:gd name="connsiteX2" fmla="*/ 481262 w 1515978"/>
              <a:gd name="connsiteY2" fmla="*/ 66455 h 2232139"/>
              <a:gd name="connsiteX3" fmla="*/ 914399 w 1515978"/>
              <a:gd name="connsiteY3" fmla="*/ 96534 h 2232139"/>
              <a:gd name="connsiteX4" fmla="*/ 1149015 w 1515978"/>
              <a:gd name="connsiteY4" fmla="*/ 692097 h 2232139"/>
              <a:gd name="connsiteX5" fmla="*/ 1371599 w 1515978"/>
              <a:gd name="connsiteY5" fmla="*/ 1690718 h 2232139"/>
              <a:gd name="connsiteX6" fmla="*/ 1515978 w 1515978"/>
              <a:gd name="connsiteY6" fmla="*/ 2232139 h 2232139"/>
              <a:gd name="connsiteX0" fmla="*/ 0 w 1515978"/>
              <a:gd name="connsiteY0" fmla="*/ 2226123 h 2232139"/>
              <a:gd name="connsiteX1" fmla="*/ 180473 w 1515978"/>
              <a:gd name="connsiteY1" fmla="*/ 746239 h 2232139"/>
              <a:gd name="connsiteX2" fmla="*/ 481262 w 1515978"/>
              <a:gd name="connsiteY2" fmla="*/ 66455 h 2232139"/>
              <a:gd name="connsiteX3" fmla="*/ 914399 w 1515978"/>
              <a:gd name="connsiteY3" fmla="*/ 96534 h 2232139"/>
              <a:gd name="connsiteX4" fmla="*/ 1149015 w 1515978"/>
              <a:gd name="connsiteY4" fmla="*/ 692097 h 2232139"/>
              <a:gd name="connsiteX5" fmla="*/ 1371599 w 1515978"/>
              <a:gd name="connsiteY5" fmla="*/ 1690718 h 2232139"/>
              <a:gd name="connsiteX6" fmla="*/ 1515978 w 1515978"/>
              <a:gd name="connsiteY6" fmla="*/ 2232139 h 2232139"/>
              <a:gd name="connsiteX0" fmla="*/ 0 w 1515978"/>
              <a:gd name="connsiteY0" fmla="*/ 2226123 h 2232139"/>
              <a:gd name="connsiteX1" fmla="*/ 180473 w 1515978"/>
              <a:gd name="connsiteY1" fmla="*/ 746239 h 2232139"/>
              <a:gd name="connsiteX2" fmla="*/ 481262 w 1515978"/>
              <a:gd name="connsiteY2" fmla="*/ 66455 h 2232139"/>
              <a:gd name="connsiteX3" fmla="*/ 914399 w 1515978"/>
              <a:gd name="connsiteY3" fmla="*/ 96534 h 2232139"/>
              <a:gd name="connsiteX4" fmla="*/ 1149015 w 1515978"/>
              <a:gd name="connsiteY4" fmla="*/ 692097 h 2232139"/>
              <a:gd name="connsiteX5" fmla="*/ 1371599 w 1515978"/>
              <a:gd name="connsiteY5" fmla="*/ 1690718 h 2232139"/>
              <a:gd name="connsiteX6" fmla="*/ 1515978 w 1515978"/>
              <a:gd name="connsiteY6" fmla="*/ 2232139 h 2232139"/>
              <a:gd name="connsiteX0" fmla="*/ 0 w 1515978"/>
              <a:gd name="connsiteY0" fmla="*/ 2226123 h 2232139"/>
              <a:gd name="connsiteX1" fmla="*/ 180473 w 1515978"/>
              <a:gd name="connsiteY1" fmla="*/ 746239 h 2232139"/>
              <a:gd name="connsiteX2" fmla="*/ 481262 w 1515978"/>
              <a:gd name="connsiteY2" fmla="*/ 66455 h 2232139"/>
              <a:gd name="connsiteX3" fmla="*/ 914399 w 1515978"/>
              <a:gd name="connsiteY3" fmla="*/ 96534 h 2232139"/>
              <a:gd name="connsiteX4" fmla="*/ 1149015 w 1515978"/>
              <a:gd name="connsiteY4" fmla="*/ 692097 h 2232139"/>
              <a:gd name="connsiteX5" fmla="*/ 1395662 w 1515978"/>
              <a:gd name="connsiteY5" fmla="*/ 1690718 h 2232139"/>
              <a:gd name="connsiteX6" fmla="*/ 1515978 w 1515978"/>
              <a:gd name="connsiteY6" fmla="*/ 2232139 h 2232139"/>
              <a:gd name="connsiteX0" fmla="*/ 0 w 1515978"/>
              <a:gd name="connsiteY0" fmla="*/ 2225811 h 2231827"/>
              <a:gd name="connsiteX1" fmla="*/ 180473 w 1515978"/>
              <a:gd name="connsiteY1" fmla="*/ 745927 h 2231827"/>
              <a:gd name="connsiteX2" fmla="*/ 481262 w 1515978"/>
              <a:gd name="connsiteY2" fmla="*/ 66143 h 2231827"/>
              <a:gd name="connsiteX3" fmla="*/ 914399 w 1515978"/>
              <a:gd name="connsiteY3" fmla="*/ 96222 h 2231827"/>
              <a:gd name="connsiteX4" fmla="*/ 1167062 w 1515978"/>
              <a:gd name="connsiteY4" fmla="*/ 685769 h 2231827"/>
              <a:gd name="connsiteX5" fmla="*/ 1395662 w 1515978"/>
              <a:gd name="connsiteY5" fmla="*/ 1690406 h 2231827"/>
              <a:gd name="connsiteX6" fmla="*/ 1515978 w 1515978"/>
              <a:gd name="connsiteY6" fmla="*/ 2231827 h 2231827"/>
              <a:gd name="connsiteX0" fmla="*/ 0 w 1515978"/>
              <a:gd name="connsiteY0" fmla="*/ 2225811 h 2231827"/>
              <a:gd name="connsiteX1" fmla="*/ 180473 w 1515978"/>
              <a:gd name="connsiteY1" fmla="*/ 745927 h 2231827"/>
              <a:gd name="connsiteX2" fmla="*/ 481262 w 1515978"/>
              <a:gd name="connsiteY2" fmla="*/ 66143 h 2231827"/>
              <a:gd name="connsiteX3" fmla="*/ 914399 w 1515978"/>
              <a:gd name="connsiteY3" fmla="*/ 96222 h 2231827"/>
              <a:gd name="connsiteX4" fmla="*/ 1167062 w 1515978"/>
              <a:gd name="connsiteY4" fmla="*/ 685769 h 2231827"/>
              <a:gd name="connsiteX5" fmla="*/ 1395662 w 1515978"/>
              <a:gd name="connsiteY5" fmla="*/ 1690406 h 2231827"/>
              <a:gd name="connsiteX6" fmla="*/ 1515978 w 1515978"/>
              <a:gd name="connsiteY6" fmla="*/ 2231827 h 2231827"/>
              <a:gd name="connsiteX0" fmla="*/ 0 w 1521994"/>
              <a:gd name="connsiteY0" fmla="*/ 2219796 h 2231827"/>
              <a:gd name="connsiteX1" fmla="*/ 186489 w 1521994"/>
              <a:gd name="connsiteY1" fmla="*/ 745927 h 2231827"/>
              <a:gd name="connsiteX2" fmla="*/ 487278 w 1521994"/>
              <a:gd name="connsiteY2" fmla="*/ 66143 h 2231827"/>
              <a:gd name="connsiteX3" fmla="*/ 920415 w 1521994"/>
              <a:gd name="connsiteY3" fmla="*/ 96222 h 2231827"/>
              <a:gd name="connsiteX4" fmla="*/ 1173078 w 1521994"/>
              <a:gd name="connsiteY4" fmla="*/ 685769 h 2231827"/>
              <a:gd name="connsiteX5" fmla="*/ 1401678 w 1521994"/>
              <a:gd name="connsiteY5" fmla="*/ 1690406 h 2231827"/>
              <a:gd name="connsiteX6" fmla="*/ 1521994 w 1521994"/>
              <a:gd name="connsiteY6" fmla="*/ 2231827 h 223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1994" h="2231827">
                <a:moveTo>
                  <a:pt x="0" y="2219796"/>
                </a:moveTo>
                <a:cubicBezTo>
                  <a:pt x="101266" y="1546027"/>
                  <a:pt x="105276" y="1104869"/>
                  <a:pt x="186489" y="745927"/>
                </a:cubicBezTo>
                <a:cubicBezTo>
                  <a:pt x="267702" y="386985"/>
                  <a:pt x="364957" y="174427"/>
                  <a:pt x="487278" y="66143"/>
                </a:cubicBezTo>
                <a:cubicBezTo>
                  <a:pt x="609599" y="-42141"/>
                  <a:pt x="806115" y="-7049"/>
                  <a:pt x="920415" y="96222"/>
                </a:cubicBezTo>
                <a:cubicBezTo>
                  <a:pt x="1034715" y="199493"/>
                  <a:pt x="1104900" y="426087"/>
                  <a:pt x="1173078" y="685769"/>
                </a:cubicBezTo>
                <a:cubicBezTo>
                  <a:pt x="1241256" y="945451"/>
                  <a:pt x="1343525" y="1432730"/>
                  <a:pt x="1401678" y="1690406"/>
                </a:cubicBezTo>
                <a:cubicBezTo>
                  <a:pt x="1459831" y="1948082"/>
                  <a:pt x="1448803" y="1875893"/>
                  <a:pt x="1521994" y="2231827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935822-3F16-4543-BA9E-CE8F20E2942F}"/>
              </a:ext>
            </a:extLst>
          </p:cNvPr>
          <p:cNvSpPr/>
          <p:nvPr/>
        </p:nvSpPr>
        <p:spPr>
          <a:xfrm>
            <a:off x="715879" y="3242502"/>
            <a:ext cx="10533647" cy="3050013"/>
          </a:xfrm>
          <a:custGeom>
            <a:avLst/>
            <a:gdLst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642310 w 10533647"/>
              <a:gd name="connsiteY2" fmla="*/ 2016468 h 3051184"/>
              <a:gd name="connsiteX3" fmla="*/ 2249905 w 10533647"/>
              <a:gd name="connsiteY3" fmla="*/ 1577315 h 3051184"/>
              <a:gd name="connsiteX4" fmla="*/ 3007895 w 10533647"/>
              <a:gd name="connsiteY4" fmla="*/ 897531 h 3051184"/>
              <a:gd name="connsiteX5" fmla="*/ 3741821 w 10533647"/>
              <a:gd name="connsiteY5" fmla="*/ 500489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642310 w 10533647"/>
              <a:gd name="connsiteY2" fmla="*/ 2016468 h 3051184"/>
              <a:gd name="connsiteX3" fmla="*/ 2249905 w 10533647"/>
              <a:gd name="connsiteY3" fmla="*/ 1577315 h 3051184"/>
              <a:gd name="connsiteX4" fmla="*/ 3007895 w 10533647"/>
              <a:gd name="connsiteY4" fmla="*/ 897531 h 3051184"/>
              <a:gd name="connsiteX5" fmla="*/ 3717758 w 10533647"/>
              <a:gd name="connsiteY5" fmla="*/ 470410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642310 w 10533647"/>
              <a:gd name="connsiteY2" fmla="*/ 2016468 h 3051184"/>
              <a:gd name="connsiteX3" fmla="*/ 2249905 w 10533647"/>
              <a:gd name="connsiteY3" fmla="*/ 1577315 h 3051184"/>
              <a:gd name="connsiteX4" fmla="*/ 3037974 w 10533647"/>
              <a:gd name="connsiteY4" fmla="*/ 915579 h 3051184"/>
              <a:gd name="connsiteX5" fmla="*/ 3717758 w 10533647"/>
              <a:gd name="connsiteY5" fmla="*/ 470410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642310 w 10533647"/>
              <a:gd name="connsiteY2" fmla="*/ 2016468 h 3051184"/>
              <a:gd name="connsiteX3" fmla="*/ 2261936 w 10533647"/>
              <a:gd name="connsiteY3" fmla="*/ 1583331 h 3051184"/>
              <a:gd name="connsiteX4" fmla="*/ 3037974 w 10533647"/>
              <a:gd name="connsiteY4" fmla="*/ 915579 h 3051184"/>
              <a:gd name="connsiteX5" fmla="*/ 3717758 w 10533647"/>
              <a:gd name="connsiteY5" fmla="*/ 470410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666373 w 10533647"/>
              <a:gd name="connsiteY2" fmla="*/ 2076626 h 3051184"/>
              <a:gd name="connsiteX3" fmla="*/ 2261936 w 10533647"/>
              <a:gd name="connsiteY3" fmla="*/ 1583331 h 3051184"/>
              <a:gd name="connsiteX4" fmla="*/ 3037974 w 10533647"/>
              <a:gd name="connsiteY4" fmla="*/ 915579 h 3051184"/>
              <a:gd name="connsiteX5" fmla="*/ 3717758 w 10533647"/>
              <a:gd name="connsiteY5" fmla="*/ 470410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756610 w 10533647"/>
              <a:gd name="connsiteY2" fmla="*/ 2166863 h 3051184"/>
              <a:gd name="connsiteX3" fmla="*/ 2261936 w 10533647"/>
              <a:gd name="connsiteY3" fmla="*/ 1583331 h 3051184"/>
              <a:gd name="connsiteX4" fmla="*/ 3037974 w 10533647"/>
              <a:gd name="connsiteY4" fmla="*/ 915579 h 3051184"/>
              <a:gd name="connsiteX5" fmla="*/ 3717758 w 10533647"/>
              <a:gd name="connsiteY5" fmla="*/ 470410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756610 w 10533647"/>
              <a:gd name="connsiteY2" fmla="*/ 2166863 h 3051184"/>
              <a:gd name="connsiteX3" fmla="*/ 2406315 w 10533647"/>
              <a:gd name="connsiteY3" fmla="*/ 1655521 h 3051184"/>
              <a:gd name="connsiteX4" fmla="*/ 3037974 w 10533647"/>
              <a:gd name="connsiteY4" fmla="*/ 915579 h 3051184"/>
              <a:gd name="connsiteX5" fmla="*/ 3717758 w 10533647"/>
              <a:gd name="connsiteY5" fmla="*/ 470410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756610 w 10533647"/>
              <a:gd name="connsiteY2" fmla="*/ 2166863 h 3051184"/>
              <a:gd name="connsiteX3" fmla="*/ 2406315 w 10533647"/>
              <a:gd name="connsiteY3" fmla="*/ 1655521 h 3051184"/>
              <a:gd name="connsiteX4" fmla="*/ 3200401 w 10533647"/>
              <a:gd name="connsiteY4" fmla="*/ 1071990 h 3051184"/>
              <a:gd name="connsiteX5" fmla="*/ 3717758 w 10533647"/>
              <a:gd name="connsiteY5" fmla="*/ 470410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1184 h 3051184"/>
              <a:gd name="connsiteX1" fmla="*/ 944479 w 10533647"/>
              <a:gd name="connsiteY1" fmla="*/ 2612031 h 3051184"/>
              <a:gd name="connsiteX2" fmla="*/ 1756610 w 10533647"/>
              <a:gd name="connsiteY2" fmla="*/ 2166863 h 3051184"/>
              <a:gd name="connsiteX3" fmla="*/ 2406315 w 10533647"/>
              <a:gd name="connsiteY3" fmla="*/ 1655521 h 3051184"/>
              <a:gd name="connsiteX4" fmla="*/ 3200401 w 10533647"/>
              <a:gd name="connsiteY4" fmla="*/ 1071990 h 3051184"/>
              <a:gd name="connsiteX5" fmla="*/ 3826043 w 10533647"/>
              <a:gd name="connsiteY5" fmla="*/ 572679 h 3051184"/>
              <a:gd name="connsiteX6" fmla="*/ 4421605 w 10533647"/>
              <a:gd name="connsiteY6" fmla="*/ 85400 h 3051184"/>
              <a:gd name="connsiteX7" fmla="*/ 5245768 w 10533647"/>
              <a:gd name="connsiteY7" fmla="*/ 1179 h 3051184"/>
              <a:gd name="connsiteX8" fmla="*/ 6130089 w 10533647"/>
              <a:gd name="connsiteY8" fmla="*/ 79384 h 3051184"/>
              <a:gd name="connsiteX9" fmla="*/ 6984332 w 10533647"/>
              <a:gd name="connsiteY9" fmla="*/ 554631 h 3051184"/>
              <a:gd name="connsiteX10" fmla="*/ 7664116 w 10533647"/>
              <a:gd name="connsiteY10" fmla="*/ 1053942 h 3051184"/>
              <a:gd name="connsiteX11" fmla="*/ 8536405 w 10533647"/>
              <a:gd name="connsiteY11" fmla="*/ 1793884 h 3051184"/>
              <a:gd name="connsiteX12" fmla="*/ 9186110 w 10533647"/>
              <a:gd name="connsiteY12" fmla="*/ 2335305 h 3051184"/>
              <a:gd name="connsiteX13" fmla="*/ 9775658 w 10533647"/>
              <a:gd name="connsiteY13" fmla="*/ 2744379 h 3051184"/>
              <a:gd name="connsiteX14" fmla="*/ 10533647 w 10533647"/>
              <a:gd name="connsiteY14" fmla="*/ 3045168 h 3051184"/>
              <a:gd name="connsiteX0" fmla="*/ 0 w 10533647"/>
              <a:gd name="connsiteY0" fmla="*/ 3058967 h 3058967"/>
              <a:gd name="connsiteX1" fmla="*/ 944479 w 10533647"/>
              <a:gd name="connsiteY1" fmla="*/ 2619814 h 3058967"/>
              <a:gd name="connsiteX2" fmla="*/ 1756610 w 10533647"/>
              <a:gd name="connsiteY2" fmla="*/ 2174646 h 3058967"/>
              <a:gd name="connsiteX3" fmla="*/ 2406315 w 10533647"/>
              <a:gd name="connsiteY3" fmla="*/ 1663304 h 3058967"/>
              <a:gd name="connsiteX4" fmla="*/ 3200401 w 10533647"/>
              <a:gd name="connsiteY4" fmla="*/ 1079773 h 3058967"/>
              <a:gd name="connsiteX5" fmla="*/ 3826043 w 10533647"/>
              <a:gd name="connsiteY5" fmla="*/ 580462 h 3058967"/>
              <a:gd name="connsiteX6" fmla="*/ 4493795 w 10533647"/>
              <a:gd name="connsiteY6" fmla="*/ 201467 h 3058967"/>
              <a:gd name="connsiteX7" fmla="*/ 5245768 w 10533647"/>
              <a:gd name="connsiteY7" fmla="*/ 8962 h 3058967"/>
              <a:gd name="connsiteX8" fmla="*/ 6130089 w 10533647"/>
              <a:gd name="connsiteY8" fmla="*/ 87167 h 3058967"/>
              <a:gd name="connsiteX9" fmla="*/ 6984332 w 10533647"/>
              <a:gd name="connsiteY9" fmla="*/ 562414 h 3058967"/>
              <a:gd name="connsiteX10" fmla="*/ 7664116 w 10533647"/>
              <a:gd name="connsiteY10" fmla="*/ 1061725 h 3058967"/>
              <a:gd name="connsiteX11" fmla="*/ 8536405 w 10533647"/>
              <a:gd name="connsiteY11" fmla="*/ 1801667 h 3058967"/>
              <a:gd name="connsiteX12" fmla="*/ 9186110 w 10533647"/>
              <a:gd name="connsiteY12" fmla="*/ 2343088 h 3058967"/>
              <a:gd name="connsiteX13" fmla="*/ 9775658 w 10533647"/>
              <a:gd name="connsiteY13" fmla="*/ 2752162 h 3058967"/>
              <a:gd name="connsiteX14" fmla="*/ 10533647 w 10533647"/>
              <a:gd name="connsiteY14" fmla="*/ 3052951 h 3058967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06315 w 10533647"/>
              <a:gd name="connsiteY3" fmla="*/ 1654350 h 3050013"/>
              <a:gd name="connsiteX4" fmla="*/ 3200401 w 10533647"/>
              <a:gd name="connsiteY4" fmla="*/ 1070819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984332 w 10533647"/>
              <a:gd name="connsiteY9" fmla="*/ 553460 h 3050013"/>
              <a:gd name="connsiteX10" fmla="*/ 7664116 w 10533647"/>
              <a:gd name="connsiteY10" fmla="*/ 1052771 h 3050013"/>
              <a:gd name="connsiteX11" fmla="*/ 8536405 w 10533647"/>
              <a:gd name="connsiteY11" fmla="*/ 1792713 h 3050013"/>
              <a:gd name="connsiteX12" fmla="*/ 9186110 w 10533647"/>
              <a:gd name="connsiteY12" fmla="*/ 2334134 h 3050013"/>
              <a:gd name="connsiteX13" fmla="*/ 9775658 w 10533647"/>
              <a:gd name="connsiteY13" fmla="*/ 2743208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06315 w 10533647"/>
              <a:gd name="connsiteY3" fmla="*/ 1654350 h 3050013"/>
              <a:gd name="connsiteX4" fmla="*/ 3200401 w 10533647"/>
              <a:gd name="connsiteY4" fmla="*/ 1070819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664116 w 10533647"/>
              <a:gd name="connsiteY10" fmla="*/ 1052771 h 3050013"/>
              <a:gd name="connsiteX11" fmla="*/ 8536405 w 10533647"/>
              <a:gd name="connsiteY11" fmla="*/ 1792713 h 3050013"/>
              <a:gd name="connsiteX12" fmla="*/ 9186110 w 10533647"/>
              <a:gd name="connsiteY12" fmla="*/ 2334134 h 3050013"/>
              <a:gd name="connsiteX13" fmla="*/ 9775658 w 10533647"/>
              <a:gd name="connsiteY13" fmla="*/ 2743208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06315 w 10533647"/>
              <a:gd name="connsiteY3" fmla="*/ 1654350 h 3050013"/>
              <a:gd name="connsiteX4" fmla="*/ 3200401 w 10533647"/>
              <a:gd name="connsiteY4" fmla="*/ 1070819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477627 w 10533647"/>
              <a:gd name="connsiteY10" fmla="*/ 1100898 h 3050013"/>
              <a:gd name="connsiteX11" fmla="*/ 8536405 w 10533647"/>
              <a:gd name="connsiteY11" fmla="*/ 1792713 h 3050013"/>
              <a:gd name="connsiteX12" fmla="*/ 9186110 w 10533647"/>
              <a:gd name="connsiteY12" fmla="*/ 2334134 h 3050013"/>
              <a:gd name="connsiteX13" fmla="*/ 9775658 w 10533647"/>
              <a:gd name="connsiteY13" fmla="*/ 2743208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06315 w 10533647"/>
              <a:gd name="connsiteY3" fmla="*/ 1654350 h 3050013"/>
              <a:gd name="connsiteX4" fmla="*/ 3200401 w 10533647"/>
              <a:gd name="connsiteY4" fmla="*/ 1070819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477627 w 10533647"/>
              <a:gd name="connsiteY10" fmla="*/ 1100898 h 3050013"/>
              <a:gd name="connsiteX11" fmla="*/ 8331868 w 10533647"/>
              <a:gd name="connsiteY11" fmla="*/ 1882950 h 3050013"/>
              <a:gd name="connsiteX12" fmla="*/ 9186110 w 10533647"/>
              <a:gd name="connsiteY12" fmla="*/ 2334134 h 3050013"/>
              <a:gd name="connsiteX13" fmla="*/ 9775658 w 10533647"/>
              <a:gd name="connsiteY13" fmla="*/ 2743208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06315 w 10533647"/>
              <a:gd name="connsiteY3" fmla="*/ 1654350 h 3050013"/>
              <a:gd name="connsiteX4" fmla="*/ 3200401 w 10533647"/>
              <a:gd name="connsiteY4" fmla="*/ 1070819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477627 w 10533647"/>
              <a:gd name="connsiteY10" fmla="*/ 1100898 h 3050013"/>
              <a:gd name="connsiteX11" fmla="*/ 8331868 w 10533647"/>
              <a:gd name="connsiteY11" fmla="*/ 1882950 h 3050013"/>
              <a:gd name="connsiteX12" fmla="*/ 9029700 w 10533647"/>
              <a:gd name="connsiteY12" fmla="*/ 2418355 h 3050013"/>
              <a:gd name="connsiteX13" fmla="*/ 9775658 w 10533647"/>
              <a:gd name="connsiteY13" fmla="*/ 2743208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06315 w 10533647"/>
              <a:gd name="connsiteY3" fmla="*/ 1654350 h 3050013"/>
              <a:gd name="connsiteX4" fmla="*/ 3200401 w 10533647"/>
              <a:gd name="connsiteY4" fmla="*/ 1070819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477627 w 10533647"/>
              <a:gd name="connsiteY10" fmla="*/ 1100898 h 3050013"/>
              <a:gd name="connsiteX11" fmla="*/ 8331868 w 10533647"/>
              <a:gd name="connsiteY11" fmla="*/ 1882950 h 3050013"/>
              <a:gd name="connsiteX12" fmla="*/ 9029700 w 10533647"/>
              <a:gd name="connsiteY12" fmla="*/ 2418355 h 3050013"/>
              <a:gd name="connsiteX13" fmla="*/ 9751595 w 10533647"/>
              <a:gd name="connsiteY13" fmla="*/ 2797350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60457 w 10533647"/>
              <a:gd name="connsiteY3" fmla="*/ 1696461 h 3050013"/>
              <a:gd name="connsiteX4" fmla="*/ 3200401 w 10533647"/>
              <a:gd name="connsiteY4" fmla="*/ 1070819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477627 w 10533647"/>
              <a:gd name="connsiteY10" fmla="*/ 1100898 h 3050013"/>
              <a:gd name="connsiteX11" fmla="*/ 8331868 w 10533647"/>
              <a:gd name="connsiteY11" fmla="*/ 1882950 h 3050013"/>
              <a:gd name="connsiteX12" fmla="*/ 9029700 w 10533647"/>
              <a:gd name="connsiteY12" fmla="*/ 2418355 h 3050013"/>
              <a:gd name="connsiteX13" fmla="*/ 9751595 w 10533647"/>
              <a:gd name="connsiteY13" fmla="*/ 2797350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60457 w 10533647"/>
              <a:gd name="connsiteY3" fmla="*/ 1696461 h 3050013"/>
              <a:gd name="connsiteX4" fmla="*/ 3224464 w 10533647"/>
              <a:gd name="connsiteY4" fmla="*/ 1094883 h 3050013"/>
              <a:gd name="connsiteX5" fmla="*/ 3826043 w 10533647"/>
              <a:gd name="connsiteY5" fmla="*/ 571508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477627 w 10533647"/>
              <a:gd name="connsiteY10" fmla="*/ 1100898 h 3050013"/>
              <a:gd name="connsiteX11" fmla="*/ 8331868 w 10533647"/>
              <a:gd name="connsiteY11" fmla="*/ 1882950 h 3050013"/>
              <a:gd name="connsiteX12" fmla="*/ 9029700 w 10533647"/>
              <a:gd name="connsiteY12" fmla="*/ 2418355 h 3050013"/>
              <a:gd name="connsiteX13" fmla="*/ 9751595 w 10533647"/>
              <a:gd name="connsiteY13" fmla="*/ 2797350 h 3050013"/>
              <a:gd name="connsiteX14" fmla="*/ 10533647 w 10533647"/>
              <a:gd name="connsiteY14" fmla="*/ 3043997 h 3050013"/>
              <a:gd name="connsiteX0" fmla="*/ 0 w 10533647"/>
              <a:gd name="connsiteY0" fmla="*/ 3050013 h 3050013"/>
              <a:gd name="connsiteX1" fmla="*/ 944479 w 10533647"/>
              <a:gd name="connsiteY1" fmla="*/ 2610860 h 3050013"/>
              <a:gd name="connsiteX2" fmla="*/ 1756610 w 10533647"/>
              <a:gd name="connsiteY2" fmla="*/ 2165692 h 3050013"/>
              <a:gd name="connsiteX3" fmla="*/ 2460457 w 10533647"/>
              <a:gd name="connsiteY3" fmla="*/ 1696461 h 3050013"/>
              <a:gd name="connsiteX4" fmla="*/ 3224464 w 10533647"/>
              <a:gd name="connsiteY4" fmla="*/ 1094883 h 3050013"/>
              <a:gd name="connsiteX5" fmla="*/ 3868154 w 10533647"/>
              <a:gd name="connsiteY5" fmla="*/ 601586 h 3050013"/>
              <a:gd name="connsiteX6" fmla="*/ 4493795 w 10533647"/>
              <a:gd name="connsiteY6" fmla="*/ 192513 h 3050013"/>
              <a:gd name="connsiteX7" fmla="*/ 5245768 w 10533647"/>
              <a:gd name="connsiteY7" fmla="*/ 8 h 3050013"/>
              <a:gd name="connsiteX8" fmla="*/ 6093995 w 10533647"/>
              <a:gd name="connsiteY8" fmla="*/ 186497 h 3050013"/>
              <a:gd name="connsiteX9" fmla="*/ 6876048 w 10533647"/>
              <a:gd name="connsiteY9" fmla="*/ 619633 h 3050013"/>
              <a:gd name="connsiteX10" fmla="*/ 7477627 w 10533647"/>
              <a:gd name="connsiteY10" fmla="*/ 1100898 h 3050013"/>
              <a:gd name="connsiteX11" fmla="*/ 8331868 w 10533647"/>
              <a:gd name="connsiteY11" fmla="*/ 1882950 h 3050013"/>
              <a:gd name="connsiteX12" fmla="*/ 9029700 w 10533647"/>
              <a:gd name="connsiteY12" fmla="*/ 2418355 h 3050013"/>
              <a:gd name="connsiteX13" fmla="*/ 9751595 w 10533647"/>
              <a:gd name="connsiteY13" fmla="*/ 2797350 h 3050013"/>
              <a:gd name="connsiteX14" fmla="*/ 10533647 w 10533647"/>
              <a:gd name="connsiteY14" fmla="*/ 3043997 h 305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33647" h="3050013">
                <a:moveTo>
                  <a:pt x="0" y="3050013"/>
                </a:moveTo>
                <a:cubicBezTo>
                  <a:pt x="335380" y="2916663"/>
                  <a:pt x="651711" y="2758247"/>
                  <a:pt x="944479" y="2610860"/>
                </a:cubicBezTo>
                <a:cubicBezTo>
                  <a:pt x="1237247" y="2463473"/>
                  <a:pt x="1503947" y="2318092"/>
                  <a:pt x="1756610" y="2165692"/>
                </a:cubicBezTo>
                <a:cubicBezTo>
                  <a:pt x="2009273" y="2013292"/>
                  <a:pt x="2215815" y="1874929"/>
                  <a:pt x="2460457" y="1696461"/>
                </a:cubicBezTo>
                <a:cubicBezTo>
                  <a:pt x="2705099" y="1517993"/>
                  <a:pt x="2989848" y="1277362"/>
                  <a:pt x="3224464" y="1094883"/>
                </a:cubicBezTo>
                <a:cubicBezTo>
                  <a:pt x="3459080" y="912404"/>
                  <a:pt x="3656599" y="751981"/>
                  <a:pt x="3868154" y="601586"/>
                </a:cubicBezTo>
                <a:cubicBezTo>
                  <a:pt x="4079709" y="451191"/>
                  <a:pt x="4264193" y="292776"/>
                  <a:pt x="4493795" y="192513"/>
                </a:cubicBezTo>
                <a:cubicBezTo>
                  <a:pt x="4723397" y="92250"/>
                  <a:pt x="4979068" y="1011"/>
                  <a:pt x="5245768" y="8"/>
                </a:cubicBezTo>
                <a:cubicBezTo>
                  <a:pt x="5512468" y="-995"/>
                  <a:pt x="5822282" y="83226"/>
                  <a:pt x="6093995" y="186497"/>
                </a:cubicBezTo>
                <a:cubicBezTo>
                  <a:pt x="6365708" y="289768"/>
                  <a:pt x="6645443" y="467233"/>
                  <a:pt x="6876048" y="619633"/>
                </a:cubicBezTo>
                <a:cubicBezTo>
                  <a:pt x="7106653" y="772033"/>
                  <a:pt x="7234990" y="890345"/>
                  <a:pt x="7477627" y="1100898"/>
                </a:cubicBezTo>
                <a:cubicBezTo>
                  <a:pt x="7720264" y="1311451"/>
                  <a:pt x="8073189" y="1663374"/>
                  <a:pt x="8331868" y="1882950"/>
                </a:cubicBezTo>
                <a:cubicBezTo>
                  <a:pt x="8590547" y="2102526"/>
                  <a:pt x="8793079" y="2265955"/>
                  <a:pt x="9029700" y="2418355"/>
                </a:cubicBezTo>
                <a:cubicBezTo>
                  <a:pt x="9266321" y="2570755"/>
                  <a:pt x="9527006" y="2679040"/>
                  <a:pt x="9751595" y="2797350"/>
                </a:cubicBezTo>
                <a:cubicBezTo>
                  <a:pt x="9976184" y="2915660"/>
                  <a:pt x="10266947" y="2952757"/>
                  <a:pt x="10533647" y="3043997"/>
                </a:cubicBezTo>
              </a:path>
            </a:pathLst>
          </a:cu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78D4C9-7FA2-4C11-9BA0-B56CC4B93C66}"/>
              </a:ext>
            </a:extLst>
          </p:cNvPr>
          <p:cNvGrpSpPr/>
          <p:nvPr/>
        </p:nvGrpSpPr>
        <p:grpSpPr>
          <a:xfrm>
            <a:off x="709863" y="2794973"/>
            <a:ext cx="10772274" cy="369332"/>
            <a:chOff x="709863" y="2794973"/>
            <a:chExt cx="10772274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F076E4-19CF-4E45-B6CB-44AFFB601F2D}"/>
                </a:ext>
              </a:extLst>
            </p:cNvPr>
            <p:cNvSpPr txBox="1"/>
            <p:nvPr/>
          </p:nvSpPr>
          <p:spPr>
            <a:xfrm>
              <a:off x="8118588" y="2794973"/>
              <a:ext cx="336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Capacidade</a:t>
              </a:r>
              <a:r>
                <a:rPr lang="en-US" dirty="0"/>
                <a:t> do Sistema </a:t>
              </a:r>
              <a:r>
                <a:rPr lang="en-US" dirty="0" err="1"/>
                <a:t>Hospitalar</a:t>
              </a:r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E7E09F-A665-44EE-A96D-65D24C0D3344}"/>
                </a:ext>
              </a:extLst>
            </p:cNvPr>
            <p:cNvCxnSpPr/>
            <p:nvPr/>
          </p:nvCxnSpPr>
          <p:spPr>
            <a:xfrm>
              <a:off x="709863" y="3164305"/>
              <a:ext cx="106960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Bom Dia Amazônia | Hospital de Manaus vive caos com respiradores ...">
            <a:extLst>
              <a:ext uri="{FF2B5EF4-FFF2-40B4-BE49-F238E27FC236}">
                <a16:creationId xmlns:a16="http://schemas.microsoft.com/office/drawing/2014/main" id="{596EB19D-2ECD-4651-841F-8E144446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98" y="242855"/>
            <a:ext cx="3967674" cy="22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naus vive caos sanitário por casos de COVID-19 - ISTOÉ Independente">
            <a:extLst>
              <a:ext uri="{FF2B5EF4-FFF2-40B4-BE49-F238E27FC236}">
                <a16:creationId xmlns:a16="http://schemas.microsoft.com/office/drawing/2014/main" id="{DF30D882-C62C-4EA3-86E4-F1FC4D74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88" y="240277"/>
            <a:ext cx="3401967" cy="223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87876"/>
            <a:ext cx="10515600" cy="108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Evolução da Epidemia de Covid-19 em Goiás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1" y="1195618"/>
            <a:ext cx="5471762" cy="437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45" y="2602831"/>
            <a:ext cx="5240755" cy="4192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625" y="6376853"/>
            <a:ext cx="4419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https://medidas-covidbr-iptsp.shinyapps.io/painel/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188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985"/>
            <a:ext cx="10515600" cy="4351338"/>
          </a:xfrm>
        </p:spPr>
        <p:txBody>
          <a:bodyPr/>
          <a:lstStyle/>
          <a:p>
            <a:r>
              <a:rPr lang="pt-BR" dirty="0"/>
              <a:t>Sudoeste de Goiás</a:t>
            </a:r>
          </a:p>
          <a:p>
            <a:r>
              <a:rPr lang="pt-BR" dirty="0"/>
              <a:t>Pop estimada 2019 </a:t>
            </a:r>
            <a:r>
              <a:rPr lang="en-US" dirty="0"/>
              <a:t>~ </a:t>
            </a:r>
            <a:r>
              <a:rPr lang="pt-BR" dirty="0"/>
              <a:t>235.647 habitantes</a:t>
            </a:r>
          </a:p>
          <a:p>
            <a:pPr lvl="1"/>
            <a:r>
              <a:rPr lang="pt-BR" dirty="0"/>
              <a:t>quarto mais populoso de Goiás</a:t>
            </a:r>
          </a:p>
          <a:p>
            <a:r>
              <a:rPr lang="pt-BR" dirty="0"/>
              <a:t>Grandes empresas do setor agro-industrial</a:t>
            </a:r>
          </a:p>
          <a:p>
            <a:pPr lvl="1"/>
            <a:r>
              <a:rPr lang="pt-BR" dirty="0"/>
              <a:t>INDÚSTRIA 1 - processamento industrial de carnes de aves e suínos (8.500 funcion)</a:t>
            </a:r>
          </a:p>
          <a:p>
            <a:pPr lvl="1"/>
            <a:r>
              <a:rPr lang="pt-BR" dirty="0"/>
              <a:t> INDÚSTRIA 2 (1.200 funcionarios)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87876"/>
            <a:ext cx="10515600" cy="108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Rio Verde - Goiás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16" y="3659597"/>
            <a:ext cx="2857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87876"/>
            <a:ext cx="10515600" cy="108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Casos confirmados de Covid-19 acumulados</a:t>
            </a:r>
          </a:p>
          <a:p>
            <a:pPr algn="ctr"/>
            <a:r>
              <a:rPr lang="pt-BR" sz="39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Rio Verde – Goiás, Março-Julho 2020</a:t>
            </a:r>
            <a:endParaRPr lang="en-US" sz="39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7" y="1262062"/>
            <a:ext cx="7719461" cy="56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0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Medidas de distanciamento social 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Rio Verde - Goiás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87936"/>
              </p:ext>
            </p:extLst>
          </p:nvPr>
        </p:nvGraphicFramePr>
        <p:xfrm>
          <a:off x="1129363" y="2026115"/>
          <a:ext cx="9933274" cy="3945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Dispositivo legal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Publicação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Ação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Vigência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Dec </a:t>
                      </a:r>
                      <a:r>
                        <a:rPr lang="en-US" sz="1600" u="none" strike="noStrike" dirty="0" err="1">
                          <a:effectLst/>
                        </a:rPr>
                        <a:t>Mun</a:t>
                      </a:r>
                      <a:r>
                        <a:rPr lang="en-US" sz="1600" u="none" strike="noStrike" dirty="0">
                          <a:effectLst/>
                        </a:rPr>
                        <a:t> 743 </a:t>
                      </a:r>
                      <a:r>
                        <a:rPr lang="en-US" sz="1600" u="none" strike="noStrike" dirty="0" err="1">
                          <a:effectLst/>
                        </a:rPr>
                        <a:t>alterado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pelo</a:t>
                      </a:r>
                      <a:r>
                        <a:rPr lang="en-US" sz="1600" u="none" strike="noStrike" dirty="0">
                          <a:effectLst/>
                        </a:rPr>
                        <a:t> Dec </a:t>
                      </a:r>
                      <a:r>
                        <a:rPr lang="en-US" sz="1600" u="none" strike="noStrike" dirty="0" err="1">
                          <a:effectLst/>
                        </a:rPr>
                        <a:t>Mun</a:t>
                      </a:r>
                      <a:r>
                        <a:rPr lang="en-US" sz="1600" u="none" strike="noStrike" dirty="0">
                          <a:effectLst/>
                        </a:rPr>
                        <a:t> 748/2020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19/03/2020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Fechamento comércio em geral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21/03 a 29/03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Dec Mun 743 alterado pelo Des Mun 812/2020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06/04/2020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Fechamento comércio em geral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30/03 a 19/04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Dec Mun 862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20/04/2020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Fechamento comércio em geral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20/04 a 26/04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Dec </a:t>
                      </a:r>
                      <a:r>
                        <a:rPr lang="en-US" sz="1600" u="none" strike="noStrike" dirty="0" err="1">
                          <a:effectLst/>
                        </a:rPr>
                        <a:t>Mun</a:t>
                      </a:r>
                      <a:r>
                        <a:rPr lang="en-US" sz="1600" u="none" strike="noStrike" dirty="0">
                          <a:effectLst/>
                        </a:rPr>
                        <a:t> 862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20/04/2020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Flexibilização do comércio em geral, com restrições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27/04 a 07/06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Notas técnicas 26, 27 e 28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18/05/2020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Flexibilização restaurantes, shopping centers e camelódromo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20/05 a 07/06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Dec Mun 1.153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06/06/2020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Fechamento comércio em geral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08/06 a 21/06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Dec Mun 1.169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09/06/2020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Suspensão das atividades da BRF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09/06 a 21/06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Dec </a:t>
                      </a:r>
                      <a:r>
                        <a:rPr lang="en-US" sz="1600" u="none" strike="noStrike" dirty="0" err="1">
                          <a:effectLst/>
                        </a:rPr>
                        <a:t>Mun</a:t>
                      </a:r>
                      <a:r>
                        <a:rPr lang="en-US" sz="1600" u="none" strike="noStrike" dirty="0">
                          <a:effectLst/>
                        </a:rPr>
                        <a:t> 1.153 </a:t>
                      </a:r>
                      <a:r>
                        <a:rPr lang="en-US" sz="1600" u="none" strike="noStrike" dirty="0" err="1">
                          <a:effectLst/>
                        </a:rPr>
                        <a:t>alterado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pelo</a:t>
                      </a:r>
                      <a:r>
                        <a:rPr lang="en-US" sz="1600" u="none" strike="noStrike" dirty="0">
                          <a:effectLst/>
                        </a:rPr>
                        <a:t> Dec </a:t>
                      </a:r>
                      <a:r>
                        <a:rPr lang="en-US" sz="1600" u="none" strike="noStrike" dirty="0" err="1">
                          <a:effectLst/>
                        </a:rPr>
                        <a:t>Mun</a:t>
                      </a:r>
                      <a:r>
                        <a:rPr lang="en-US" sz="1600" u="none" strike="noStrike" dirty="0">
                          <a:effectLst/>
                        </a:rPr>
                        <a:t> 1.193/2020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19/06/2020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Flexibilização do comércio em geral, com restrições (incluindo academias e escolas de cursos livres)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22/06 a 05/07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Dec Mun 1.153 alterado pelo Dec Mun 1.193/2020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19/06/2020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Fechamento comércio em geral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06/07 a 19/07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7" y="127417"/>
            <a:ext cx="6131293" cy="458896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59" y="2105409"/>
            <a:ext cx="5612130" cy="47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6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Casos Covid-19 confirmados ~ 7,100</a:t>
            </a:r>
          </a:p>
          <a:p>
            <a:pPr lvl="1"/>
            <a:r>
              <a:rPr lang="pt-BR" dirty="0"/>
              <a:t>Hospitalizações = 457 (destes 140 em UTI)</a:t>
            </a:r>
          </a:p>
          <a:p>
            <a:pPr lvl="1"/>
            <a:r>
              <a:rPr lang="pt-BR" dirty="0"/>
              <a:t>Óbitos = 131</a:t>
            </a:r>
          </a:p>
          <a:p>
            <a:endParaRPr lang="pt-BR" dirty="0"/>
          </a:p>
          <a:p>
            <a:r>
              <a:rPr lang="pt-BR" dirty="0"/>
              <a:t>Inquéritos de Prevalência populacional</a:t>
            </a:r>
          </a:p>
          <a:p>
            <a:pPr lvl="1"/>
            <a:r>
              <a:rPr lang="pt-BR" dirty="0"/>
              <a:t>1º (04</a:t>
            </a:r>
            <a:r>
              <a:rPr lang="en-US" dirty="0"/>
              <a:t>/06) = 4,7% (IC95% 3,4-6,3)</a:t>
            </a:r>
            <a:endParaRPr lang="pt-BR" dirty="0"/>
          </a:p>
          <a:p>
            <a:pPr lvl="1"/>
            <a:r>
              <a:rPr lang="pt-BR" dirty="0"/>
              <a:t>2º (18/06) = 4,9% (IC95% 2,9-7,7)</a:t>
            </a:r>
          </a:p>
          <a:p>
            <a:pPr lvl="1"/>
            <a:r>
              <a:rPr lang="pt-BR" dirty="0"/>
              <a:t>3º (10/07) = 13,1% (IC95% 11,4-15)</a:t>
            </a:r>
          </a:p>
          <a:p>
            <a:pPr marL="457200" lvl="1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Empresas – inquérito de prevalência (PCR)</a:t>
            </a:r>
          </a:p>
          <a:p>
            <a:pPr lvl="1"/>
            <a:r>
              <a:rPr lang="pt-BR" dirty="0"/>
              <a:t>INDÚSTRIA 1 = 51,4% (todos os 8,593 funcionarios testados entre 5-7/06)</a:t>
            </a:r>
            <a:endParaRPr lang="en-US" dirty="0"/>
          </a:p>
          <a:p>
            <a:pPr lvl="1"/>
            <a:r>
              <a:rPr lang="pt-BR" dirty="0"/>
              <a:t>INDÚSTRIA 2=  7,1% (todos os 1,732 funcionarios testados entre 5-7/06)</a:t>
            </a:r>
            <a:endParaRPr lang="en-US" dirty="0"/>
          </a:p>
          <a:p>
            <a:pPr lvl="1"/>
            <a:r>
              <a:rPr lang="en-US"/>
              <a:t>INDÚSTRIA 3</a:t>
            </a:r>
            <a:r>
              <a:rPr lang="pt-BR"/>
              <a:t> </a:t>
            </a:r>
            <a:r>
              <a:rPr lang="pt-BR" dirty="0"/>
              <a:t>= 1,8% (uma amostra de 272 do total de 920 funcionários testados em 22/06)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87876"/>
            <a:ext cx="10515600" cy="108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Rio Verde – Goiás</a:t>
            </a:r>
          </a:p>
          <a:p>
            <a:pPr algn="ctr"/>
            <a:r>
              <a:rPr lang="pt-BR" sz="3900" dirty="0">
                <a:solidFill>
                  <a:schemeClr val="accent1">
                    <a:lumMod val="50000"/>
                  </a:schemeClr>
                </a:solidFill>
              </a:rPr>
              <a:t>Março- Julho 2020</a:t>
            </a:r>
            <a:endParaRPr lang="en-US" sz="39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50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616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Ampliação da capacidade diagnóstica e testagem massiva</a:t>
            </a:r>
          </a:p>
          <a:p>
            <a:r>
              <a:rPr lang="pt-BR" dirty="0"/>
              <a:t>Busca de contatos e isolamento por 14 dias </a:t>
            </a:r>
          </a:p>
          <a:p>
            <a:pPr lvl="1"/>
            <a:r>
              <a:rPr lang="pt-BR" dirty="0"/>
              <a:t>nas empresas e na comunidade</a:t>
            </a:r>
          </a:p>
          <a:p>
            <a:pPr lvl="1"/>
            <a:r>
              <a:rPr lang="pt-BR" dirty="0">
                <a:solidFill>
                  <a:srgbClr val="1F2D29"/>
                </a:solidFill>
              </a:rPr>
              <a:t>Testagem em massa com RT-PCR nas indústrias (12 mil pessoas testadas)</a:t>
            </a:r>
            <a:endParaRPr lang="pt-BR" dirty="0"/>
          </a:p>
          <a:p>
            <a:r>
              <a:rPr lang="pt-BR" dirty="0"/>
              <a:t>Lockdown intermitente</a:t>
            </a:r>
          </a:p>
          <a:p>
            <a:pPr lvl="1"/>
            <a:r>
              <a:rPr lang="pt-BR" dirty="0"/>
              <a:t>Alternando 14 x 14 dias a partir do dia 6</a:t>
            </a:r>
            <a:r>
              <a:rPr lang="en-US" dirty="0"/>
              <a:t>/06</a:t>
            </a:r>
          </a:p>
          <a:p>
            <a:pPr algn="just"/>
            <a:r>
              <a:rPr lang="pt-BR" dirty="0">
                <a:solidFill>
                  <a:srgbClr val="1F2D29"/>
                </a:solidFill>
              </a:rPr>
              <a:t>Ampliação da capacidade e rede de assistência</a:t>
            </a:r>
          </a:p>
          <a:p>
            <a:pPr lvl="1" algn="just"/>
            <a:r>
              <a:rPr lang="pt-BR" dirty="0"/>
              <a:t>Ampliação de atendimento nas UBS - 7h às 21h</a:t>
            </a:r>
          </a:p>
          <a:p>
            <a:pPr lvl="1" algn="just"/>
            <a:r>
              <a:rPr lang="pt-BR" dirty="0"/>
              <a:t>Construção de 65 leitos de UTI, 12 leitos de enfermaria exclusivo para COVID</a:t>
            </a:r>
          </a:p>
          <a:p>
            <a:pPr lvl="1" algn="just"/>
            <a:r>
              <a:rPr lang="pt-BR" dirty="0"/>
              <a:t>Construção de um hospital de campanha com 100 leitos baixa complexidade para pacientes COVID- 19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7135" y="313005"/>
            <a:ext cx="10515600" cy="108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Medidas implementadas para controle do Surto</a:t>
            </a:r>
          </a:p>
          <a:p>
            <a:pPr algn="ctr"/>
            <a:r>
              <a:rPr lang="pt-BR" sz="3900" dirty="0">
                <a:solidFill>
                  <a:schemeClr val="accent1">
                    <a:lumMod val="50000"/>
                  </a:schemeClr>
                </a:solidFill>
              </a:rPr>
              <a:t>Junho, 2020</a:t>
            </a:r>
            <a:endParaRPr lang="en-US" sz="39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76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402AA9-33D9-49BE-A2A7-A91AD6AE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15" y="1478299"/>
            <a:ext cx="8134850" cy="46713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3144CB-53C1-4B50-B2B4-E6C4B94A40FC}"/>
              </a:ext>
            </a:extLst>
          </p:cNvPr>
          <p:cNvSpPr txBox="1"/>
          <p:nvPr/>
        </p:nvSpPr>
        <p:spPr>
          <a:xfrm>
            <a:off x="688257" y="105251"/>
            <a:ext cx="1090366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Aplicação do Modelo de Simulação Baseado no Indivíduo (IBM)</a:t>
            </a:r>
          </a:p>
          <a:p>
            <a:pPr algn="ctr"/>
            <a:r>
              <a:rPr lang="pt-BR" sz="3200" dirty="0">
                <a:solidFill>
                  <a:srgbClr val="C00000"/>
                </a:solidFill>
              </a:rPr>
              <a:t>ABM-COVID-GO II para Rio Verde</a:t>
            </a:r>
          </a:p>
          <a:p>
            <a:endParaRPr lang="pt-BR" sz="1600" dirty="0"/>
          </a:p>
          <a:p>
            <a:r>
              <a:rPr lang="pt-BR" dirty="0"/>
              <a:t>1) Calibração do modelo ABM II (ver </a:t>
            </a:r>
            <a:r>
              <a:rPr lang="pt-BR" dirty="0">
                <a:hlinkClick r:id="rId3"/>
              </a:rPr>
              <a:t>www.covid.bio.br</a:t>
            </a:r>
            <a:r>
              <a:rPr lang="pt-BR" dirty="0"/>
              <a:t>) com dados de </a:t>
            </a:r>
            <a:r>
              <a:rPr lang="pt-BR" dirty="0" err="1"/>
              <a:t>Rt</a:t>
            </a:r>
            <a:r>
              <a:rPr lang="pt-BR" dirty="0"/>
              <a:t> observados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2) Calibração do modelo para ajuste de padrões de hospitalização e óbitos a partir do </a:t>
            </a:r>
            <a:r>
              <a:rPr lang="pt-BR" i="1" dirty="0"/>
              <a:t>Rt</a:t>
            </a:r>
            <a:r>
              <a:rPr lang="pt-BR" dirty="0"/>
              <a:t> observado</a:t>
            </a:r>
          </a:p>
          <a:p>
            <a:r>
              <a:rPr lang="pt-BR" dirty="0"/>
              <a:t>3) Projeções com manutenção da situação atual e pontos de verificação de estabilização e controle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74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2CD555-86B4-464F-943A-EABD1F91E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2" r="5621" b="3275"/>
          <a:stretch/>
        </p:blipFill>
        <p:spPr>
          <a:xfrm>
            <a:off x="904703" y="274321"/>
            <a:ext cx="9743245" cy="6583679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E58275-DD53-4FAA-A126-E40085F1A51A}"/>
              </a:ext>
            </a:extLst>
          </p:cNvPr>
          <p:cNvCxnSpPr/>
          <p:nvPr/>
        </p:nvCxnSpPr>
        <p:spPr>
          <a:xfrm>
            <a:off x="2286000" y="4541521"/>
            <a:ext cx="819912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5F1AAA-464C-4A87-9FCD-F52FBD1F513F}"/>
              </a:ext>
            </a:extLst>
          </p:cNvPr>
          <p:cNvSpPr txBox="1"/>
          <p:nvPr/>
        </p:nvSpPr>
        <p:spPr>
          <a:xfrm>
            <a:off x="7894320" y="619760"/>
            <a:ext cx="236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err="1"/>
              <a:t>Rt</a:t>
            </a:r>
            <a:r>
              <a:rPr lang="pt-BR" dirty="0"/>
              <a:t> a partir dos </a:t>
            </a:r>
            <a:r>
              <a:rPr lang="pt-BR" b="1" dirty="0"/>
              <a:t>casos confirmados</a:t>
            </a:r>
            <a:r>
              <a:rPr lang="pt-BR" dirty="0"/>
              <a:t>, janela móvel de 7 dias e intervalo serial de 5.2 dias (</a:t>
            </a:r>
            <a:r>
              <a:rPr lang="pt-BR" i="1" dirty="0" err="1"/>
              <a:t>EpiEstim</a:t>
            </a:r>
            <a:r>
              <a:rPr lang="pt-B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167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642"/>
            <a:ext cx="12236127" cy="683335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800D9BA-EEB2-3247-B53A-39162F9BBC1C}"/>
              </a:ext>
            </a:extLst>
          </p:cNvPr>
          <p:cNvSpPr txBox="1">
            <a:spLocks/>
          </p:cNvSpPr>
          <p:nvPr/>
        </p:nvSpPr>
        <p:spPr>
          <a:xfrm>
            <a:off x="1687132" y="1944710"/>
            <a:ext cx="8883007" cy="15197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F2D29"/>
                </a:solidFill>
                <a:latin typeface="+mn-lt"/>
              </a:rPr>
              <a:t>Equipe e Agradecimentos</a:t>
            </a:r>
            <a:br>
              <a:rPr lang="pt-BR" dirty="0">
                <a:solidFill>
                  <a:srgbClr val="1F2D29"/>
                </a:solidFill>
                <a:latin typeface="+mn-lt"/>
              </a:rPr>
            </a:br>
            <a:endParaRPr lang="pt-BR" dirty="0">
              <a:solidFill>
                <a:srgbClr val="1F2D29"/>
              </a:solidFill>
              <a:latin typeface="+mn-lt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1D131B3-55CA-DA40-A662-28AE5C2DE71B}"/>
              </a:ext>
            </a:extLst>
          </p:cNvPr>
          <p:cNvSpPr txBox="1">
            <a:spLocks/>
          </p:cNvSpPr>
          <p:nvPr/>
        </p:nvSpPr>
        <p:spPr>
          <a:xfrm>
            <a:off x="1687132" y="3168203"/>
            <a:ext cx="8883007" cy="29165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1F2D29"/>
                </a:solidFill>
              </a:rPr>
              <a:t>Dr Paulo do Vale, Prefeito de Rio Verde</a:t>
            </a:r>
          </a:p>
          <a:p>
            <a:pPr algn="just"/>
            <a:r>
              <a:rPr lang="pt-BR" sz="2000" dirty="0">
                <a:solidFill>
                  <a:srgbClr val="1F2D29"/>
                </a:solidFill>
              </a:rPr>
              <a:t>Dr Wellington Soares Carrijo Filho, Coordenador do COES-RV</a:t>
            </a:r>
          </a:p>
          <a:p>
            <a:pPr algn="just"/>
            <a:r>
              <a:rPr lang="pt-BR" sz="2000" dirty="0">
                <a:solidFill>
                  <a:srgbClr val="1F2D29"/>
                </a:solidFill>
              </a:rPr>
              <a:t>Denimarcio Borges de Oliveira, Secretário de Desenvolvimento Econômico</a:t>
            </a:r>
          </a:p>
          <a:p>
            <a:pPr algn="just"/>
            <a:endParaRPr lang="pt-BR" sz="2000" dirty="0">
              <a:solidFill>
                <a:srgbClr val="1F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4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3A918FDC-C7DA-4A8A-94B3-8469A3C9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2196855"/>
            <a:ext cx="3445109" cy="26841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779E1A7-E797-44B8-A2D7-5CE58DBB6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9"/>
          <a:stretch/>
        </p:blipFill>
        <p:spPr>
          <a:xfrm>
            <a:off x="4445710" y="1109368"/>
            <a:ext cx="7495155" cy="520185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92927C-3A7C-4C1B-83BC-29D82FD62599}"/>
              </a:ext>
            </a:extLst>
          </p:cNvPr>
          <p:cNvSpPr txBox="1"/>
          <p:nvPr/>
        </p:nvSpPr>
        <p:spPr>
          <a:xfrm>
            <a:off x="521427" y="429228"/>
            <a:ext cx="271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rgbClr val="C00000"/>
                </a:solidFill>
              </a:rPr>
              <a:t>Calibração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BE2E66-7798-4AB2-BEBE-20BBE29C4808}"/>
              </a:ext>
            </a:extLst>
          </p:cNvPr>
          <p:cNvSpPr txBox="1"/>
          <p:nvPr/>
        </p:nvSpPr>
        <p:spPr>
          <a:xfrm>
            <a:off x="6299028" y="483373"/>
            <a:ext cx="409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Calibração do modelo ABM II em termos de infectados, hospitalizados e UTIs (leitos / dia) e óbitos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24053A3-1E7A-4154-8B3E-D254C5B64AFD}"/>
              </a:ext>
            </a:extLst>
          </p:cNvPr>
          <p:cNvSpPr/>
          <p:nvPr/>
        </p:nvSpPr>
        <p:spPr>
          <a:xfrm>
            <a:off x="1876517" y="3949093"/>
            <a:ext cx="1767840" cy="545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Listrada 10">
            <a:extLst>
              <a:ext uri="{FF2B5EF4-FFF2-40B4-BE49-F238E27FC236}">
                <a16:creationId xmlns:a16="http://schemas.microsoft.com/office/drawing/2014/main" id="{8D2BE595-4382-4056-B250-80BE6B25BD9E}"/>
              </a:ext>
            </a:extLst>
          </p:cNvPr>
          <p:cNvSpPr/>
          <p:nvPr/>
        </p:nvSpPr>
        <p:spPr>
          <a:xfrm>
            <a:off x="3658023" y="2975698"/>
            <a:ext cx="456777" cy="110799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B6795B1-8B98-4368-B1BC-51F66678EB7F}"/>
              </a:ext>
            </a:extLst>
          </p:cNvPr>
          <p:cNvSpPr txBox="1"/>
          <p:nvPr/>
        </p:nvSpPr>
        <p:spPr>
          <a:xfrm>
            <a:off x="457200" y="5468435"/>
            <a:ext cx="365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Prevalências</a:t>
            </a:r>
            <a:endParaRPr lang="en-US" i="1" dirty="0"/>
          </a:p>
          <a:p>
            <a:r>
              <a:rPr lang="en-US" sz="1600" dirty="0"/>
              <a:t>Sim. Prev1: 0.002    (</a:t>
            </a:r>
            <a:r>
              <a:rPr lang="en-US" sz="1600" dirty="0" err="1"/>
              <a:t>obs</a:t>
            </a:r>
            <a:r>
              <a:rPr lang="en-US" sz="1600" dirty="0"/>
              <a:t>: 0.003)</a:t>
            </a:r>
          </a:p>
          <a:p>
            <a:r>
              <a:rPr lang="en-US" sz="1600" dirty="0"/>
              <a:t>Sim. Prev2: 0.032    (</a:t>
            </a:r>
            <a:r>
              <a:rPr lang="en-US" sz="1600" dirty="0" err="1"/>
              <a:t>obs</a:t>
            </a:r>
            <a:r>
              <a:rPr lang="en-US" sz="1600" dirty="0"/>
              <a:t>: 0.032)</a:t>
            </a:r>
          </a:p>
          <a:p>
            <a:r>
              <a:rPr lang="en-US" sz="1600" dirty="0"/>
              <a:t>Sim. Prev3: 0.137    (</a:t>
            </a:r>
            <a:r>
              <a:rPr lang="en-US" sz="1600" dirty="0" err="1"/>
              <a:t>obs</a:t>
            </a:r>
            <a:r>
              <a:rPr lang="en-US" sz="1600" dirty="0"/>
              <a:t>: 0.131)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63C91F-9AF2-41EC-9193-2DD3ED2058FC}"/>
              </a:ext>
            </a:extLst>
          </p:cNvPr>
          <p:cNvSpPr txBox="1"/>
          <p:nvPr/>
        </p:nvSpPr>
        <p:spPr>
          <a:xfrm>
            <a:off x="1000601" y="2196855"/>
            <a:ext cx="193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Curva de </a:t>
            </a:r>
            <a:r>
              <a:rPr lang="pt-BR" sz="1200" i="1" dirty="0" err="1"/>
              <a:t>Rt</a:t>
            </a:r>
            <a:r>
              <a:rPr lang="pt-BR" sz="1200" i="1" dirty="0"/>
              <a:t> (transmissões)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F193D8-22DF-40B6-9669-517B793EE216}"/>
              </a:ext>
            </a:extLst>
          </p:cNvPr>
          <p:cNvSpPr txBox="1"/>
          <p:nvPr/>
        </p:nvSpPr>
        <p:spPr>
          <a:xfrm>
            <a:off x="2346960" y="3525628"/>
            <a:ext cx="9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14 x 14</a:t>
            </a:r>
          </a:p>
        </p:txBody>
      </p:sp>
    </p:spTree>
    <p:extLst>
      <p:ext uri="{BB962C8B-B14F-4D97-AF65-F5344CB8AC3E}">
        <p14:creationId xmlns:p14="http://schemas.microsoft.com/office/powerpoint/2010/main" val="289299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B77BDA-68A6-458C-A2AE-A63FE9EF1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1"/>
          <a:stretch/>
        </p:blipFill>
        <p:spPr>
          <a:xfrm>
            <a:off x="5737937" y="995679"/>
            <a:ext cx="6403264" cy="48666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37DBA9E-62FA-4C75-96A9-9671313E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22"/>
          <a:stretch/>
        </p:blipFill>
        <p:spPr>
          <a:xfrm>
            <a:off x="28046" y="986795"/>
            <a:ext cx="5834274" cy="4875526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D9FB3D6D-5F87-48A6-BE4E-462395836251}"/>
              </a:ext>
            </a:extLst>
          </p:cNvPr>
          <p:cNvSpPr/>
          <p:nvPr/>
        </p:nvSpPr>
        <p:spPr>
          <a:xfrm>
            <a:off x="11145520" y="2415342"/>
            <a:ext cx="203200" cy="21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B2C2649-0F7C-4247-AE51-4CF8BD06F042}"/>
              </a:ext>
            </a:extLst>
          </p:cNvPr>
          <p:cNvSpPr/>
          <p:nvPr/>
        </p:nvSpPr>
        <p:spPr>
          <a:xfrm>
            <a:off x="4805767" y="3116815"/>
            <a:ext cx="203200" cy="21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742594D-028C-4E05-93D9-895D215D9F4C}"/>
              </a:ext>
            </a:extLst>
          </p:cNvPr>
          <p:cNvSpPr/>
          <p:nvPr/>
        </p:nvSpPr>
        <p:spPr>
          <a:xfrm>
            <a:off x="3846778" y="1945125"/>
            <a:ext cx="20320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EE19BE8-357A-400F-9756-8256A6EDA4C5}"/>
              </a:ext>
            </a:extLst>
          </p:cNvPr>
          <p:cNvSpPr/>
          <p:nvPr/>
        </p:nvSpPr>
        <p:spPr>
          <a:xfrm>
            <a:off x="10323195" y="2043430"/>
            <a:ext cx="20320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5BAC42-E904-4BD9-8C2F-0AF58CADADEB}"/>
              </a:ext>
            </a:extLst>
          </p:cNvPr>
          <p:cNvSpPr txBox="1"/>
          <p:nvPr/>
        </p:nvSpPr>
        <p:spPr>
          <a:xfrm>
            <a:off x="4022063" y="1867139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pico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434FBD5-28CB-4527-B951-48213DA4EC08}"/>
              </a:ext>
            </a:extLst>
          </p:cNvPr>
          <p:cNvSpPr txBox="1"/>
          <p:nvPr/>
        </p:nvSpPr>
        <p:spPr>
          <a:xfrm>
            <a:off x="4599848" y="2709148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06/07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FE7B15-B07E-40A5-9699-771DDA1D6A2D}"/>
              </a:ext>
            </a:extLst>
          </p:cNvPr>
          <p:cNvSpPr txBox="1"/>
          <p:nvPr/>
        </p:nvSpPr>
        <p:spPr>
          <a:xfrm>
            <a:off x="10495915" y="1958578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pico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9AD72E-0BC9-48D2-B8ED-D03F18809A9F}"/>
              </a:ext>
            </a:extLst>
          </p:cNvPr>
          <p:cNvSpPr txBox="1"/>
          <p:nvPr/>
        </p:nvSpPr>
        <p:spPr>
          <a:xfrm>
            <a:off x="11303954" y="2301716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06/07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AC8999B-3F45-44A6-8E92-B6E780690FA7}"/>
              </a:ext>
            </a:extLst>
          </p:cNvPr>
          <p:cNvSpPr/>
          <p:nvPr/>
        </p:nvSpPr>
        <p:spPr>
          <a:xfrm>
            <a:off x="5576505" y="3606562"/>
            <a:ext cx="203200" cy="21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61B2DDE-6FC5-48A1-8E6C-1A00738C02BB}"/>
              </a:ext>
            </a:extLst>
          </p:cNvPr>
          <p:cNvSpPr txBox="1"/>
          <p:nvPr/>
        </p:nvSpPr>
        <p:spPr>
          <a:xfrm>
            <a:off x="5080087" y="3774202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24/07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FF5309F-5E72-4B85-9A01-D8099DACBD6D}"/>
              </a:ext>
            </a:extLst>
          </p:cNvPr>
          <p:cNvSpPr/>
          <p:nvPr/>
        </p:nvSpPr>
        <p:spPr>
          <a:xfrm>
            <a:off x="11874501" y="2739628"/>
            <a:ext cx="203200" cy="21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873BB1F-F41A-4724-888E-9A390400862F}"/>
              </a:ext>
            </a:extLst>
          </p:cNvPr>
          <p:cNvSpPr txBox="1"/>
          <p:nvPr/>
        </p:nvSpPr>
        <p:spPr>
          <a:xfrm>
            <a:off x="11435398" y="2946867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24/07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2DD1DA-925C-4724-8A57-A2225A53473E}"/>
              </a:ext>
            </a:extLst>
          </p:cNvPr>
          <p:cNvSpPr txBox="1"/>
          <p:nvPr/>
        </p:nvSpPr>
        <p:spPr>
          <a:xfrm>
            <a:off x="1703796" y="1197944"/>
            <a:ext cx="3669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Ocupação de LEITOS CLINICOS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82E9472-83AF-420E-B5B1-420EF8543931}"/>
              </a:ext>
            </a:extLst>
          </p:cNvPr>
          <p:cNvSpPr txBox="1"/>
          <p:nvPr/>
        </p:nvSpPr>
        <p:spPr>
          <a:xfrm>
            <a:off x="8273507" y="1246108"/>
            <a:ext cx="28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Ocupação de UTIs</a:t>
            </a:r>
          </a:p>
        </p:txBody>
      </p:sp>
    </p:spTree>
    <p:extLst>
      <p:ext uri="{BB962C8B-B14F-4D97-AF65-F5344CB8AC3E}">
        <p14:creationId xmlns:p14="http://schemas.microsoft.com/office/powerpoint/2010/main" val="2610218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7B71AC33-CBD1-456E-8761-D8F89267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298841"/>
            <a:ext cx="11876278" cy="6260317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8FA02BC-4606-489C-B93D-1266740C5000}"/>
              </a:ext>
            </a:extLst>
          </p:cNvPr>
          <p:cNvSpPr/>
          <p:nvPr/>
        </p:nvSpPr>
        <p:spPr>
          <a:xfrm>
            <a:off x="11152504" y="1167130"/>
            <a:ext cx="20320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87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45CE97-ED81-48E0-B05F-66890E17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2" y="190500"/>
            <a:ext cx="11894475" cy="65913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20C660-1217-43F0-82AD-2A8513BF2822}"/>
              </a:ext>
            </a:extLst>
          </p:cNvPr>
          <p:cNvSpPr txBox="1"/>
          <p:nvPr/>
        </p:nvSpPr>
        <p:spPr>
          <a:xfrm>
            <a:off x="4457700" y="1066800"/>
            <a:ext cx="1228725" cy="13335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149386-EDAE-4AF6-A67B-766F64F82A09}"/>
              </a:ext>
            </a:extLst>
          </p:cNvPr>
          <p:cNvSpPr txBox="1"/>
          <p:nvPr/>
        </p:nvSpPr>
        <p:spPr>
          <a:xfrm>
            <a:off x="10391603" y="1066800"/>
            <a:ext cx="1228725" cy="13335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701ABD-6053-4747-82CE-B7308A635B24}"/>
              </a:ext>
            </a:extLst>
          </p:cNvPr>
          <p:cNvSpPr txBox="1"/>
          <p:nvPr/>
        </p:nvSpPr>
        <p:spPr>
          <a:xfrm>
            <a:off x="4457699" y="4338320"/>
            <a:ext cx="1228725" cy="13335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790ED2-641E-4E02-BD65-61923F4B85E5}"/>
              </a:ext>
            </a:extLst>
          </p:cNvPr>
          <p:cNvSpPr txBox="1"/>
          <p:nvPr/>
        </p:nvSpPr>
        <p:spPr>
          <a:xfrm>
            <a:off x="10391602" y="4413250"/>
            <a:ext cx="1228725" cy="13335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917055-DF50-4956-8399-C62A152FC73E}"/>
              </a:ext>
            </a:extLst>
          </p:cNvPr>
          <p:cNvSpPr txBox="1"/>
          <p:nvPr/>
        </p:nvSpPr>
        <p:spPr>
          <a:xfrm>
            <a:off x="4673600" y="1066800"/>
            <a:ext cx="80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projeção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63499C-505B-4B7D-82E4-338CDA61C9A4}"/>
              </a:ext>
            </a:extLst>
          </p:cNvPr>
          <p:cNvSpPr txBox="1"/>
          <p:nvPr/>
        </p:nvSpPr>
        <p:spPr>
          <a:xfrm>
            <a:off x="10627823" y="1111250"/>
            <a:ext cx="80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projeção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6D28DF-B7A5-4514-8864-F8AA98C0514C}"/>
              </a:ext>
            </a:extLst>
          </p:cNvPr>
          <p:cNvSpPr txBox="1"/>
          <p:nvPr/>
        </p:nvSpPr>
        <p:spPr>
          <a:xfrm>
            <a:off x="10627823" y="5334000"/>
            <a:ext cx="80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projeção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39907A3-76B9-4E0C-A405-9AF2131167D7}"/>
              </a:ext>
            </a:extLst>
          </p:cNvPr>
          <p:cNvSpPr txBox="1"/>
          <p:nvPr/>
        </p:nvSpPr>
        <p:spPr>
          <a:xfrm>
            <a:off x="4693919" y="4338320"/>
            <a:ext cx="80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1919027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2BA370C-BD78-4C5E-A383-73CDBC057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4" r="3494" b="3178"/>
          <a:stretch/>
        </p:blipFill>
        <p:spPr>
          <a:xfrm>
            <a:off x="609600" y="233680"/>
            <a:ext cx="10972800" cy="6431280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8D3B0323-C002-4FB6-8241-EA137F99BB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2960" y="31343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BB13F15-E095-4683-B3EF-BE65BD17FF14}"/>
              </a:ext>
            </a:extLst>
          </p:cNvPr>
          <p:cNvSpPr/>
          <p:nvPr/>
        </p:nvSpPr>
        <p:spPr>
          <a:xfrm>
            <a:off x="8486141" y="1703130"/>
            <a:ext cx="203200" cy="213360"/>
          </a:xfrm>
          <a:prstGeom prst="ellipse">
            <a:avLst/>
          </a:prstGeom>
          <a:solidFill>
            <a:schemeClr val="tx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98F11BF-2650-404F-BE39-A177AD5C494C}"/>
              </a:ext>
            </a:extLst>
          </p:cNvPr>
          <p:cNvCxnSpPr>
            <a:cxnSpLocks/>
          </p:cNvCxnSpPr>
          <p:nvPr/>
        </p:nvCxnSpPr>
        <p:spPr>
          <a:xfrm>
            <a:off x="1544320" y="1654175"/>
            <a:ext cx="7376160" cy="63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0C68FE9-2232-4D2A-A8D1-AC6847AB9F02}"/>
              </a:ext>
            </a:extLst>
          </p:cNvPr>
          <p:cNvCxnSpPr>
            <a:cxnSpLocks/>
          </p:cNvCxnSpPr>
          <p:nvPr/>
        </p:nvCxnSpPr>
        <p:spPr>
          <a:xfrm flipV="1">
            <a:off x="8920480" y="1680845"/>
            <a:ext cx="0" cy="380555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78394E8-3693-4A53-A368-ACE5A04F5B81}"/>
              </a:ext>
            </a:extLst>
          </p:cNvPr>
          <p:cNvCxnSpPr>
            <a:cxnSpLocks/>
          </p:cNvCxnSpPr>
          <p:nvPr/>
        </p:nvCxnSpPr>
        <p:spPr>
          <a:xfrm flipV="1">
            <a:off x="10220960" y="1239520"/>
            <a:ext cx="0" cy="4246881"/>
          </a:xfrm>
          <a:prstGeom prst="line">
            <a:avLst/>
          </a:prstGeom>
          <a:ln w="476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A14D89D-7802-47EF-B582-4B9CEF129784}"/>
              </a:ext>
            </a:extLst>
          </p:cNvPr>
          <p:cNvCxnSpPr>
            <a:cxnSpLocks/>
          </p:cNvCxnSpPr>
          <p:nvPr/>
        </p:nvCxnSpPr>
        <p:spPr>
          <a:xfrm>
            <a:off x="1544320" y="1290320"/>
            <a:ext cx="8676640" cy="0"/>
          </a:xfrm>
          <a:prstGeom prst="line">
            <a:avLst/>
          </a:prstGeom>
          <a:ln w="476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4539DA3F-4755-4EF6-8194-82DAFB309660}"/>
              </a:ext>
            </a:extLst>
          </p:cNvPr>
          <p:cNvSpPr/>
          <p:nvPr/>
        </p:nvSpPr>
        <p:spPr>
          <a:xfrm>
            <a:off x="8818880" y="1547495"/>
            <a:ext cx="203200" cy="21336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A425047-652D-4E1C-A976-BE18ABFB505E}"/>
              </a:ext>
            </a:extLst>
          </p:cNvPr>
          <p:cNvSpPr/>
          <p:nvPr/>
        </p:nvSpPr>
        <p:spPr>
          <a:xfrm>
            <a:off x="11150601" y="1051559"/>
            <a:ext cx="203200" cy="2133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7A68A4E-48DE-4BAD-B70A-56626F3C6CFD}"/>
              </a:ext>
            </a:extLst>
          </p:cNvPr>
          <p:cNvCxnSpPr>
            <a:cxnSpLocks/>
          </p:cNvCxnSpPr>
          <p:nvPr/>
        </p:nvCxnSpPr>
        <p:spPr>
          <a:xfrm flipV="1">
            <a:off x="11267440" y="1097281"/>
            <a:ext cx="0" cy="4389119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A800B85-46DC-48F3-AED4-F9CD078A6AEF}"/>
              </a:ext>
            </a:extLst>
          </p:cNvPr>
          <p:cNvCxnSpPr>
            <a:cxnSpLocks/>
          </p:cNvCxnSpPr>
          <p:nvPr/>
        </p:nvCxnSpPr>
        <p:spPr>
          <a:xfrm>
            <a:off x="1534160" y="1158239"/>
            <a:ext cx="9733280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85AB74C7-BC01-4226-9423-04B41C9022C4}"/>
              </a:ext>
            </a:extLst>
          </p:cNvPr>
          <p:cNvSpPr/>
          <p:nvPr/>
        </p:nvSpPr>
        <p:spPr>
          <a:xfrm>
            <a:off x="10129520" y="1183640"/>
            <a:ext cx="203200" cy="213360"/>
          </a:xfrm>
          <a:prstGeom prst="ellipse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B015ED-55A0-4697-9AD9-CAAA1B49B39E}"/>
              </a:ext>
            </a:extLst>
          </p:cNvPr>
          <p:cNvSpPr txBox="1"/>
          <p:nvPr/>
        </p:nvSpPr>
        <p:spPr>
          <a:xfrm>
            <a:off x="9337671" y="3553172"/>
            <a:ext cx="175766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Validação </a:t>
            </a:r>
            <a:r>
              <a:rPr lang="pt-BR" sz="1600" b="1" i="1" dirty="0"/>
              <a:t>2</a:t>
            </a:r>
          </a:p>
          <a:p>
            <a:pPr algn="ctr"/>
            <a:r>
              <a:rPr lang="pt-BR" sz="1600" b="1" dirty="0"/>
              <a:t>15/08: 155 óbitos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FD0DE7-DC20-45E8-8E74-EAC2EF2942B0}"/>
              </a:ext>
            </a:extLst>
          </p:cNvPr>
          <p:cNvSpPr txBox="1"/>
          <p:nvPr/>
        </p:nvSpPr>
        <p:spPr>
          <a:xfrm>
            <a:off x="8026413" y="2549585"/>
            <a:ext cx="175766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Validação </a:t>
            </a:r>
            <a:r>
              <a:rPr lang="pt-BR" sz="1600" b="1" i="1" dirty="0"/>
              <a:t>1</a:t>
            </a:r>
          </a:p>
          <a:p>
            <a:pPr algn="ctr"/>
            <a:r>
              <a:rPr lang="pt-BR" sz="1600" b="1" dirty="0"/>
              <a:t>01/08: 140 óbitos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842347D-A1CF-445D-8D01-0F860580A094}"/>
              </a:ext>
            </a:extLst>
          </p:cNvPr>
          <p:cNvSpPr txBox="1"/>
          <p:nvPr/>
        </p:nvSpPr>
        <p:spPr>
          <a:xfrm>
            <a:off x="10332720" y="4675278"/>
            <a:ext cx="175768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Validação </a:t>
            </a:r>
            <a:r>
              <a:rPr lang="pt-BR" sz="1600" b="1" i="1" dirty="0"/>
              <a:t>3</a:t>
            </a:r>
          </a:p>
          <a:p>
            <a:pPr algn="ctr"/>
            <a:r>
              <a:rPr lang="pt-BR" sz="1600" b="1" dirty="0"/>
              <a:t>30/08: 160 óbitos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1224B86-73D7-4C74-A34B-F5A1F6251400}"/>
              </a:ext>
            </a:extLst>
          </p:cNvPr>
          <p:cNvSpPr txBox="1"/>
          <p:nvPr/>
        </p:nvSpPr>
        <p:spPr>
          <a:xfrm>
            <a:off x="8891273" y="951578"/>
            <a:ext cx="2609847" cy="4534822"/>
          </a:xfrm>
          <a:prstGeom prst="rect">
            <a:avLst/>
          </a:prstGeom>
          <a:solidFill>
            <a:schemeClr val="accent4"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326891C-BA2D-465F-882B-FDAD0743851E}"/>
              </a:ext>
            </a:extLst>
          </p:cNvPr>
          <p:cNvSpPr txBox="1"/>
          <p:nvPr/>
        </p:nvSpPr>
        <p:spPr>
          <a:xfrm>
            <a:off x="9815185" y="5766712"/>
            <a:ext cx="80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151183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9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Critérios para flexibilização das medidas de distanciamento social – COVID-19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676"/>
            <a:ext cx="11201400" cy="46164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altLang="en-US" sz="2400" dirty="0">
                <a:solidFill>
                  <a:srgbClr val="222222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Redução da transmissão da doença por um período sustentado</a:t>
            </a:r>
          </a:p>
          <a:p>
            <a:pPr lvl="1">
              <a:lnSpc>
                <a:spcPct val="100000"/>
              </a:lnSpc>
            </a:pPr>
            <a:r>
              <a:rPr lang="pt-PT" altLang="en-US" sz="2000" dirty="0">
                <a:solidFill>
                  <a:srgbClr val="222222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Novas infecções, hospitali</a:t>
            </a:r>
            <a:r>
              <a:rPr lang="en-US" altLang="en-US" sz="2000" dirty="0" err="1">
                <a:solidFill>
                  <a:srgbClr val="222222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zaç</a:t>
            </a:r>
            <a:r>
              <a:rPr lang="pt-BR" altLang="en-US" sz="2000" dirty="0">
                <a:solidFill>
                  <a:srgbClr val="222222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ões ou demanda de leitos de UTI</a:t>
            </a:r>
            <a:endParaRPr lang="pt-PT" altLang="en-US" sz="2000" dirty="0">
              <a:solidFill>
                <a:srgbClr val="222222"/>
              </a:solidFill>
              <a:latin typeface="inherit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</a:pPr>
            <a:r>
              <a:rPr lang="pt-PT" altLang="en-US" sz="2000" dirty="0">
                <a:solidFill>
                  <a:srgbClr val="222222"/>
                </a:solidFill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7 ou </a:t>
            </a:r>
            <a:r>
              <a:rPr lang="pt-PT" altLang="en-US" sz="20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14 dias é geralmente considerado</a:t>
            </a:r>
          </a:p>
          <a:p>
            <a:pPr>
              <a:lnSpc>
                <a:spcPct val="100000"/>
              </a:lnSpc>
            </a:pPr>
            <a:r>
              <a:rPr lang="pt-PT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do sistema de saúde</a:t>
            </a:r>
          </a:p>
          <a:p>
            <a:pPr lvl="1">
              <a:lnSpc>
                <a:spcPct val="100000"/>
              </a:lnSpc>
            </a:pPr>
            <a:r>
              <a:rPr lang="pt-PT" altLang="en-US" sz="20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Servi</a:t>
            </a:r>
            <a:r>
              <a:rPr lang="pt-BR" altLang="en-US" sz="20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ços de saúde com capacidade de leitos para atender à demanda estimada de pacientes que necessitem hospitalização e UTI;</a:t>
            </a:r>
          </a:p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diagnóstica para indivíduos com sintomas suspeitos de COVID-19</a:t>
            </a:r>
            <a:endParaRPr lang="en-US" altLang="en-US" sz="2400" dirty="0">
              <a:solidFill>
                <a:srgbClr val="222222"/>
              </a:solidFill>
              <a:latin typeface="inherit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400" dirty="0" err="1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</a:t>
            </a:r>
            <a:r>
              <a:rPr lang="en-US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realizar</a:t>
            </a:r>
            <a:r>
              <a:rPr lang="en-US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vigilância</a:t>
            </a:r>
            <a:r>
              <a:rPr lang="en-US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ativa</a:t>
            </a:r>
            <a:r>
              <a:rPr lang="en-US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casos</a:t>
            </a:r>
            <a:r>
              <a:rPr lang="en-US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altLang="en-US" sz="2400" dirty="0" err="1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rastreamento</a:t>
            </a:r>
            <a:r>
              <a:rPr lang="en-US" altLang="en-US" sz="2400" dirty="0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solidFill>
                  <a:srgbClr val="222222"/>
                </a:solidFill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contatos</a:t>
            </a:r>
            <a:endParaRPr lang="en-US" altLang="en-US" sz="2400" dirty="0">
              <a:solidFill>
                <a:srgbClr val="222222"/>
              </a:solidFill>
              <a:latin typeface="inherit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altLang="en-US" sz="2400" dirty="0">
              <a:solidFill>
                <a:srgbClr val="222222"/>
              </a:solidFill>
              <a:latin typeface="inherit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PT" altLang="en-US" sz="2400" dirty="0">
              <a:solidFill>
                <a:srgbClr val="222222"/>
              </a:solidFill>
              <a:latin typeface="inherit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PT" altLang="en-US" sz="2400" dirty="0">
              <a:solidFill>
                <a:srgbClr val="222222"/>
              </a:solidFill>
              <a:latin typeface="inherit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0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3B28E4C-94D5-4AEE-93F9-F5584805D978}"/>
              </a:ext>
            </a:extLst>
          </p:cNvPr>
          <p:cNvSpPr txBox="1"/>
          <p:nvPr/>
        </p:nvSpPr>
        <p:spPr>
          <a:xfrm>
            <a:off x="351227" y="173176"/>
            <a:ext cx="114895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solidFill>
                  <a:srgbClr val="C00000"/>
                </a:solidFill>
              </a:rPr>
              <a:t>CONCLUSÕES </a:t>
            </a:r>
          </a:p>
          <a:p>
            <a:pPr algn="just"/>
            <a:endParaRPr lang="pt-BR" sz="1600" dirty="0"/>
          </a:p>
          <a:p>
            <a:pPr marL="342900" indent="-342900" algn="just">
              <a:buFontTx/>
              <a:buChar char="-"/>
            </a:pPr>
            <a:r>
              <a:rPr lang="pt-BR" dirty="0"/>
              <a:t>Surto de grande magnitude ocorreu em Rio Verde no início de junho, após flexibilização inicial precoce das medidas de distanciamento social</a:t>
            </a:r>
          </a:p>
          <a:p>
            <a:pPr algn="just"/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O pacote de medidas implementados em Rio Verde para controle do surto e mitigação da pandemia foram efetivos para reduzir a transmissibilidade da doença de forma rápida e sustentada</a:t>
            </a:r>
            <a:r>
              <a:rPr lang="en-US" dirty="0"/>
              <a:t>;</a:t>
            </a:r>
          </a:p>
          <a:p>
            <a:pPr marL="800100" lvl="1" indent="-342900" algn="just">
              <a:buFontTx/>
              <a:buChar char="-"/>
            </a:pPr>
            <a:r>
              <a:rPr lang="pt-BR" dirty="0"/>
              <a:t>Altas taxas de isolamento e seguimento rigoroso os protocolos de segurança por parte da população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Os resultados de modelagem sugerem que a epidemia em Rio Verde possa estar já em fase de decaimento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Nova fase da epidemia – estabilização</a:t>
            </a:r>
          </a:p>
          <a:p>
            <a:pPr marL="800100" lvl="1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Caso não tivessem sido implementadas as medidas, com a adesão da população, o número de mortes por COVID-19 poderia ter chegado a 570 óbitos </a:t>
            </a:r>
          </a:p>
          <a:p>
            <a:pPr marL="800100" lvl="1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Independente da estabilização, sugere-se a continuidade das políticas de distanciamento e estratégias de combate à pandemia, a fim de evitar novos surtos e uma segunda onda de infecções, especialmente considerando que a pandemia ainda está em fase de expansão e crescimento no Estado de Goiás como um todo.</a:t>
            </a:r>
          </a:p>
          <a:p>
            <a:pPr marL="285750" indent="-285750" algn="just">
              <a:buFontTx/>
              <a:buChar char="-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696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39C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" y="2255520"/>
            <a:ext cx="5004816" cy="4402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48218" y="6581647"/>
            <a:ext cx="3540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5" dirty="0">
                <a:solidFill>
                  <a:srgbClr val="4AF7EC"/>
                </a:solidFill>
                <a:uFill>
                  <a:solidFill>
                    <a:srgbClr val="4AF7EC"/>
                  </a:solidFill>
                </a:uFill>
                <a:latin typeface="Trebuchet MS"/>
                <a:cs typeface="Trebuchet MS"/>
                <a:hlinkClick r:id="rId6"/>
              </a:rPr>
              <a:t>https://www.ecdc.europa.eu/en/geographical-distribution-2019-ncov-cases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23804" y="809244"/>
            <a:ext cx="1565909" cy="966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542" y="441998"/>
            <a:ext cx="11767457" cy="1666239"/>
          </a:xfrm>
          <a:custGeom>
            <a:avLst/>
            <a:gdLst/>
            <a:ahLst/>
            <a:cxnLst/>
            <a:rect l="l" t="t" r="r" b="b"/>
            <a:pathLst>
              <a:path w="5637530" h="1666239">
                <a:moveTo>
                  <a:pt x="5359654" y="0"/>
                </a:moveTo>
                <a:lnTo>
                  <a:pt x="277622" y="0"/>
                </a:lnTo>
                <a:lnTo>
                  <a:pt x="227728" y="4474"/>
                </a:lnTo>
                <a:lnTo>
                  <a:pt x="180765" y="17373"/>
                </a:lnTo>
                <a:lnTo>
                  <a:pt x="137517" y="37911"/>
                </a:lnTo>
                <a:lnTo>
                  <a:pt x="98769" y="65305"/>
                </a:lnTo>
                <a:lnTo>
                  <a:pt x="65305" y="98769"/>
                </a:lnTo>
                <a:lnTo>
                  <a:pt x="37911" y="137517"/>
                </a:lnTo>
                <a:lnTo>
                  <a:pt x="17373" y="180765"/>
                </a:lnTo>
                <a:lnTo>
                  <a:pt x="4474" y="227728"/>
                </a:lnTo>
                <a:lnTo>
                  <a:pt x="0" y="277622"/>
                </a:lnTo>
                <a:lnTo>
                  <a:pt x="0" y="1388110"/>
                </a:lnTo>
                <a:lnTo>
                  <a:pt x="4474" y="1438003"/>
                </a:lnTo>
                <a:lnTo>
                  <a:pt x="17373" y="1484966"/>
                </a:lnTo>
                <a:lnTo>
                  <a:pt x="37911" y="1528214"/>
                </a:lnTo>
                <a:lnTo>
                  <a:pt x="65305" y="1566962"/>
                </a:lnTo>
                <a:lnTo>
                  <a:pt x="98769" y="1600426"/>
                </a:lnTo>
                <a:lnTo>
                  <a:pt x="137517" y="1627820"/>
                </a:lnTo>
                <a:lnTo>
                  <a:pt x="180765" y="1648358"/>
                </a:lnTo>
                <a:lnTo>
                  <a:pt x="227728" y="1661257"/>
                </a:lnTo>
                <a:lnTo>
                  <a:pt x="277622" y="1665731"/>
                </a:lnTo>
                <a:lnTo>
                  <a:pt x="5359654" y="1665731"/>
                </a:lnTo>
                <a:lnTo>
                  <a:pt x="5409547" y="1661257"/>
                </a:lnTo>
                <a:lnTo>
                  <a:pt x="5456510" y="1648358"/>
                </a:lnTo>
                <a:lnTo>
                  <a:pt x="5499758" y="1627820"/>
                </a:lnTo>
                <a:lnTo>
                  <a:pt x="5538506" y="1600426"/>
                </a:lnTo>
                <a:lnTo>
                  <a:pt x="5571970" y="1566962"/>
                </a:lnTo>
                <a:lnTo>
                  <a:pt x="5599364" y="1528214"/>
                </a:lnTo>
                <a:lnTo>
                  <a:pt x="5619902" y="1484966"/>
                </a:lnTo>
                <a:lnTo>
                  <a:pt x="5632801" y="1438003"/>
                </a:lnTo>
                <a:lnTo>
                  <a:pt x="5637276" y="1388110"/>
                </a:lnTo>
                <a:lnTo>
                  <a:pt x="5637276" y="277622"/>
                </a:lnTo>
                <a:lnTo>
                  <a:pt x="5632801" y="227728"/>
                </a:lnTo>
                <a:lnTo>
                  <a:pt x="5619902" y="180765"/>
                </a:lnTo>
                <a:lnTo>
                  <a:pt x="5599364" y="137517"/>
                </a:lnTo>
                <a:lnTo>
                  <a:pt x="5571970" y="98769"/>
                </a:lnTo>
                <a:lnTo>
                  <a:pt x="5538506" y="65305"/>
                </a:lnTo>
                <a:lnTo>
                  <a:pt x="5499758" y="37911"/>
                </a:lnTo>
                <a:lnTo>
                  <a:pt x="5456510" y="17373"/>
                </a:lnTo>
                <a:lnTo>
                  <a:pt x="5409547" y="4474"/>
                </a:lnTo>
                <a:lnTo>
                  <a:pt x="535965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6236" y="402336"/>
            <a:ext cx="11286017" cy="1666239"/>
          </a:xfrm>
          <a:custGeom>
            <a:avLst/>
            <a:gdLst/>
            <a:ahLst/>
            <a:cxnLst/>
            <a:rect l="l" t="t" r="r" b="b"/>
            <a:pathLst>
              <a:path w="5637530" h="1666239">
                <a:moveTo>
                  <a:pt x="0" y="277622"/>
                </a:moveTo>
                <a:lnTo>
                  <a:pt x="4474" y="227728"/>
                </a:lnTo>
                <a:lnTo>
                  <a:pt x="17373" y="180765"/>
                </a:lnTo>
                <a:lnTo>
                  <a:pt x="37911" y="137517"/>
                </a:lnTo>
                <a:lnTo>
                  <a:pt x="65305" y="98769"/>
                </a:lnTo>
                <a:lnTo>
                  <a:pt x="98769" y="65305"/>
                </a:lnTo>
                <a:lnTo>
                  <a:pt x="137517" y="37911"/>
                </a:lnTo>
                <a:lnTo>
                  <a:pt x="180765" y="17373"/>
                </a:lnTo>
                <a:lnTo>
                  <a:pt x="227728" y="4474"/>
                </a:lnTo>
                <a:lnTo>
                  <a:pt x="277622" y="0"/>
                </a:lnTo>
                <a:lnTo>
                  <a:pt x="5359654" y="0"/>
                </a:lnTo>
                <a:lnTo>
                  <a:pt x="5409547" y="4474"/>
                </a:lnTo>
                <a:lnTo>
                  <a:pt x="5456510" y="17373"/>
                </a:lnTo>
                <a:lnTo>
                  <a:pt x="5499758" y="37911"/>
                </a:lnTo>
                <a:lnTo>
                  <a:pt x="5538506" y="65305"/>
                </a:lnTo>
                <a:lnTo>
                  <a:pt x="5571970" y="98769"/>
                </a:lnTo>
                <a:lnTo>
                  <a:pt x="5599364" y="137517"/>
                </a:lnTo>
                <a:lnTo>
                  <a:pt x="5619902" y="180765"/>
                </a:lnTo>
                <a:lnTo>
                  <a:pt x="5632801" y="227728"/>
                </a:lnTo>
                <a:lnTo>
                  <a:pt x="5637276" y="277622"/>
                </a:lnTo>
                <a:lnTo>
                  <a:pt x="5637276" y="1388110"/>
                </a:lnTo>
                <a:lnTo>
                  <a:pt x="5632801" y="1438003"/>
                </a:lnTo>
                <a:lnTo>
                  <a:pt x="5619902" y="1484966"/>
                </a:lnTo>
                <a:lnTo>
                  <a:pt x="5599364" y="1528214"/>
                </a:lnTo>
                <a:lnTo>
                  <a:pt x="5571970" y="1566962"/>
                </a:lnTo>
                <a:lnTo>
                  <a:pt x="5538506" y="1600426"/>
                </a:lnTo>
                <a:lnTo>
                  <a:pt x="5499758" y="1627820"/>
                </a:lnTo>
                <a:lnTo>
                  <a:pt x="5456510" y="1648358"/>
                </a:lnTo>
                <a:lnTo>
                  <a:pt x="5409547" y="1661257"/>
                </a:lnTo>
                <a:lnTo>
                  <a:pt x="5359654" y="1665731"/>
                </a:lnTo>
                <a:lnTo>
                  <a:pt x="277622" y="1665731"/>
                </a:lnTo>
                <a:lnTo>
                  <a:pt x="227728" y="1661257"/>
                </a:lnTo>
                <a:lnTo>
                  <a:pt x="180765" y="1648358"/>
                </a:lnTo>
                <a:lnTo>
                  <a:pt x="137517" y="1627820"/>
                </a:lnTo>
                <a:lnTo>
                  <a:pt x="98769" y="1600426"/>
                </a:lnTo>
                <a:lnTo>
                  <a:pt x="65305" y="1566962"/>
                </a:lnTo>
                <a:lnTo>
                  <a:pt x="37911" y="1528214"/>
                </a:lnTo>
                <a:lnTo>
                  <a:pt x="17373" y="1484966"/>
                </a:lnTo>
                <a:lnTo>
                  <a:pt x="4474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ln w="12192">
            <a:solidFill>
              <a:srgbClr val="2795AA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8739" y="6610908"/>
            <a:ext cx="9315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Borges,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MASB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4377" y="2870199"/>
            <a:ext cx="6894575" cy="3310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373378" y="5196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pc="-5" dirty="0">
                <a:solidFill>
                  <a:schemeClr val="bg1"/>
                </a:solidFill>
                <a:latin typeface="Trebuchet MS"/>
                <a:cs typeface="Trebuchet MS"/>
              </a:rPr>
              <a:t>Emergência de Saúde Publica</a:t>
            </a:r>
            <a:r>
              <a:rPr lang="pt-BR" spc="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pt-BR" spc="-10" dirty="0">
                <a:solidFill>
                  <a:schemeClr val="bg1"/>
                </a:solidFill>
                <a:latin typeface="Trebuchet MS"/>
                <a:cs typeface="Trebuchet MS"/>
              </a:rPr>
              <a:t>de</a:t>
            </a:r>
            <a:b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 I</a:t>
            </a:r>
            <a:r>
              <a:rPr lang="en-US" spc="-10" dirty="0" err="1">
                <a:solidFill>
                  <a:schemeClr val="bg1"/>
                </a:solidFill>
                <a:latin typeface="Trebuchet MS"/>
                <a:cs typeface="Trebuchet MS"/>
              </a:rPr>
              <a:t>mportância</a:t>
            </a:r>
            <a:r>
              <a:rPr lang="en-US" spc="-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pc="-10" dirty="0" err="1">
                <a:solidFill>
                  <a:schemeClr val="bg1"/>
                </a:solidFill>
                <a:latin typeface="Trebuchet MS"/>
                <a:cs typeface="Trebuchet MS"/>
              </a:rPr>
              <a:t>Internacional</a:t>
            </a:r>
            <a:r>
              <a:rPr lang="en-US" spc="4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(ESPII)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5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9052" y="692331"/>
            <a:ext cx="98708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2060"/>
                </a:solidFill>
                <a:latin typeface="+mn-lt"/>
                <a:cs typeface="Trebuchet MS"/>
              </a:rPr>
              <a:t>O</a:t>
            </a:r>
            <a:r>
              <a:rPr sz="3600" b="1" spc="-85" dirty="0">
                <a:solidFill>
                  <a:srgbClr val="002060"/>
                </a:solidFill>
                <a:latin typeface="+mn-lt"/>
                <a:cs typeface="Trebuchet MS"/>
              </a:rPr>
              <a:t> </a:t>
            </a:r>
            <a:r>
              <a:rPr sz="3600" b="1" dirty="0">
                <a:solidFill>
                  <a:srgbClr val="002060"/>
                </a:solidFill>
                <a:latin typeface="+mn-lt"/>
                <a:cs typeface="Trebuchet MS"/>
              </a:rPr>
              <a:t>v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Trebuchet MS"/>
              </a:rPr>
              <a:t>i</a:t>
            </a:r>
            <a:r>
              <a:rPr sz="3600" b="1" dirty="0">
                <a:solidFill>
                  <a:srgbClr val="002060"/>
                </a:solidFill>
                <a:latin typeface="+mn-lt"/>
                <a:cs typeface="Trebuchet MS"/>
              </a:rPr>
              <a:t>rus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Trebuchet MS"/>
              </a:rPr>
              <a:t> - </a:t>
            </a:r>
            <a:r>
              <a:rPr lang="pt-BR" altLang="pt-BR" sz="3600" b="1" dirty="0">
                <a:solidFill>
                  <a:srgbClr val="002060"/>
                </a:solidFill>
                <a:latin typeface="+mn-lt"/>
              </a:rPr>
              <a:t>SARS-CoV-2</a:t>
            </a:r>
            <a:br>
              <a:rPr lang="pt-BR" altLang="pt-BR" sz="3600" b="1" dirty="0">
                <a:solidFill>
                  <a:srgbClr val="A50021"/>
                </a:solidFill>
              </a:rPr>
            </a:br>
            <a:r>
              <a:rPr lang="pt-BR" altLang="pt-BR" sz="3600" b="1" i="1" dirty="0">
                <a:solidFill>
                  <a:srgbClr val="000066"/>
                </a:solidFill>
              </a:rPr>
              <a:t>S</a:t>
            </a:r>
            <a:r>
              <a:rPr lang="pt-BR" altLang="pt-BR" sz="3600" i="1" dirty="0">
                <a:solidFill>
                  <a:srgbClr val="000066"/>
                </a:solidFill>
              </a:rPr>
              <a:t>evere </a:t>
            </a:r>
            <a:r>
              <a:rPr lang="pt-BR" altLang="pt-BR" sz="3600" b="1" i="1" dirty="0">
                <a:solidFill>
                  <a:srgbClr val="000066"/>
                </a:solidFill>
              </a:rPr>
              <a:t>a</a:t>
            </a:r>
            <a:r>
              <a:rPr lang="pt-BR" altLang="pt-BR" sz="3600" i="1" dirty="0">
                <a:solidFill>
                  <a:srgbClr val="000066"/>
                </a:solidFill>
              </a:rPr>
              <a:t>cute </a:t>
            </a:r>
            <a:r>
              <a:rPr lang="pt-BR" altLang="pt-BR" sz="3600" b="1" i="1" dirty="0">
                <a:solidFill>
                  <a:srgbClr val="000066"/>
                </a:solidFill>
              </a:rPr>
              <a:t>r</a:t>
            </a:r>
            <a:r>
              <a:rPr lang="pt-BR" altLang="pt-BR" sz="3600" i="1" dirty="0">
                <a:solidFill>
                  <a:srgbClr val="000066"/>
                </a:solidFill>
              </a:rPr>
              <a:t>espiratory </a:t>
            </a:r>
            <a:r>
              <a:rPr lang="pt-BR" altLang="pt-BR" sz="3600" b="1" i="1" dirty="0">
                <a:solidFill>
                  <a:srgbClr val="000066"/>
                </a:solidFill>
              </a:rPr>
              <a:t>s</a:t>
            </a:r>
            <a:r>
              <a:rPr lang="pt-BR" altLang="pt-BR" sz="3600" i="1" dirty="0">
                <a:solidFill>
                  <a:srgbClr val="000066"/>
                </a:solidFill>
              </a:rPr>
              <a:t>yndrome </a:t>
            </a:r>
            <a:r>
              <a:rPr lang="pt-BR" altLang="pt-BR" sz="3600" b="1" i="1" dirty="0">
                <a:solidFill>
                  <a:srgbClr val="000066"/>
                </a:solidFill>
              </a:rPr>
              <a:t>co</a:t>
            </a:r>
            <a:r>
              <a:rPr lang="pt-BR" altLang="pt-BR" sz="3600" i="1" dirty="0">
                <a:solidFill>
                  <a:srgbClr val="000066"/>
                </a:solidFill>
              </a:rPr>
              <a:t>rona</a:t>
            </a:r>
            <a:r>
              <a:rPr lang="pt-BR" altLang="pt-BR" sz="3600" b="1" i="1" dirty="0">
                <a:solidFill>
                  <a:srgbClr val="000066"/>
                </a:solidFill>
              </a:rPr>
              <a:t>v</a:t>
            </a:r>
            <a:r>
              <a:rPr lang="pt-BR" altLang="pt-BR" sz="3600" i="1" dirty="0">
                <a:solidFill>
                  <a:srgbClr val="000066"/>
                </a:solidFill>
              </a:rPr>
              <a:t>irus </a:t>
            </a:r>
            <a:r>
              <a:rPr lang="pt-BR" altLang="pt-BR" sz="3600" b="1" i="1" dirty="0">
                <a:solidFill>
                  <a:srgbClr val="000066"/>
                </a:solidFill>
              </a:rPr>
              <a:t>2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9053" y="2292095"/>
            <a:ext cx="9511618" cy="427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6500" y="6575292"/>
            <a:ext cx="7192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Fonte: OPAS</a:t>
            </a:r>
          </a:p>
        </p:txBody>
      </p:sp>
    </p:spTree>
    <p:extLst>
      <p:ext uri="{BB962C8B-B14F-4D97-AF65-F5344CB8AC3E}">
        <p14:creationId xmlns:p14="http://schemas.microsoft.com/office/powerpoint/2010/main" val="236288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90508" y="2309706"/>
            <a:ext cx="10544783" cy="4548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666666"/>
              </a:buClr>
            </a:pPr>
            <a:r>
              <a:rPr lang="pt-BR" altLang="pt-BR" dirty="0">
                <a:solidFill>
                  <a:srgbClr val="80004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597A0"/>
              </a:buClr>
              <a:buFont typeface="Wingdings" charset="2"/>
              <a:buChar char="§"/>
            </a:pPr>
            <a:r>
              <a:rPr lang="pt-BR" altLang="pt-BR" sz="2400" dirty="0">
                <a:latin typeface="Arial" charset="0"/>
                <a:ea typeface="Arial" charset="0"/>
                <a:cs typeface="Arial" charset="0"/>
              </a:rPr>
              <a:t> Contato direto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597A0"/>
              </a:buClr>
              <a:buFont typeface="Wingdings" charset="2"/>
              <a:buChar char="§"/>
            </a:pPr>
            <a:r>
              <a:rPr lang="pt-BR" altLang="pt-BR" sz="2400" dirty="0">
                <a:latin typeface="Arial" charset="0"/>
                <a:ea typeface="Arial" charset="0"/>
                <a:cs typeface="Arial" charset="0"/>
              </a:rPr>
              <a:t> Secreções respiratórias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597A0"/>
              </a:buClr>
              <a:buFont typeface="Wingdings" charset="2"/>
              <a:buChar char="§"/>
            </a:pPr>
            <a:r>
              <a:rPr lang="pt-BR" altLang="pt-BR" sz="2200" dirty="0">
                <a:latin typeface="Arial" charset="0"/>
                <a:ea typeface="Arial" charset="0"/>
                <a:cs typeface="Arial" charset="0"/>
              </a:rPr>
              <a:t> Gotículas (fala, tosse, espirros)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597A0"/>
              </a:buClr>
              <a:buFont typeface="Wingdings" charset="2"/>
              <a:buChar char="§"/>
            </a:pPr>
            <a:r>
              <a:rPr lang="pt-BR" altLang="pt-BR" sz="2200" dirty="0">
                <a:latin typeface="Arial" charset="0"/>
                <a:ea typeface="Arial" charset="0"/>
                <a:cs typeface="Arial" charset="0"/>
              </a:rPr>
              <a:t> Aerossóis (procedimentos)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597A0"/>
              </a:buClr>
              <a:buFont typeface="Wingdings" charset="2"/>
              <a:buChar char="§"/>
            </a:pPr>
            <a:r>
              <a:rPr lang="pt-BR" altLang="pt-BR" sz="2400" dirty="0">
                <a:latin typeface="Arial" charset="0"/>
                <a:ea typeface="Arial" charset="0"/>
                <a:cs typeface="Arial" charset="0"/>
              </a:rPr>
              <a:t> Objetos e superfícies contaminados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597A0"/>
              </a:buClr>
              <a:buFont typeface="Wingdings" charset="2"/>
              <a:buChar char="§"/>
            </a:pPr>
            <a:r>
              <a:rPr lang="pt-BR" altLang="pt-BR" sz="2400" dirty="0">
                <a:latin typeface="Arial" charset="0"/>
                <a:ea typeface="Arial" charset="0"/>
                <a:cs typeface="Arial" charset="0"/>
              </a:rPr>
              <a:t> Contato próximo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597A0"/>
              </a:buClr>
              <a:buFont typeface="Wingdings" charset="2"/>
              <a:buChar char="§"/>
            </a:pPr>
            <a:r>
              <a:rPr lang="pt-BR" altLang="pt-BR" sz="2200" dirty="0">
                <a:latin typeface="Arial" charset="0"/>
                <a:ea typeface="Arial" charset="0"/>
                <a:cs typeface="Arial" charset="0"/>
              </a:rPr>
              <a:t> Toque, aperto de mão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50" y="4078377"/>
            <a:ext cx="52149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0"/>
          <p:cNvSpPr/>
          <p:nvPr/>
        </p:nvSpPr>
        <p:spPr>
          <a:xfrm>
            <a:off x="1495041" y="514350"/>
            <a:ext cx="8963618" cy="1165719"/>
          </a:xfrm>
          <a:custGeom>
            <a:avLst/>
            <a:gdLst/>
            <a:ahLst/>
            <a:cxnLst/>
            <a:rect l="l" t="t" r="r" b="b"/>
            <a:pathLst>
              <a:path w="5637530" h="1666239">
                <a:moveTo>
                  <a:pt x="5359654" y="0"/>
                </a:moveTo>
                <a:lnTo>
                  <a:pt x="277622" y="0"/>
                </a:lnTo>
                <a:lnTo>
                  <a:pt x="227728" y="4474"/>
                </a:lnTo>
                <a:lnTo>
                  <a:pt x="180765" y="17373"/>
                </a:lnTo>
                <a:lnTo>
                  <a:pt x="137517" y="37911"/>
                </a:lnTo>
                <a:lnTo>
                  <a:pt x="98769" y="65305"/>
                </a:lnTo>
                <a:lnTo>
                  <a:pt x="65305" y="98769"/>
                </a:lnTo>
                <a:lnTo>
                  <a:pt x="37911" y="137517"/>
                </a:lnTo>
                <a:lnTo>
                  <a:pt x="17373" y="180765"/>
                </a:lnTo>
                <a:lnTo>
                  <a:pt x="4474" y="227728"/>
                </a:lnTo>
                <a:lnTo>
                  <a:pt x="0" y="277622"/>
                </a:lnTo>
                <a:lnTo>
                  <a:pt x="0" y="1388110"/>
                </a:lnTo>
                <a:lnTo>
                  <a:pt x="4474" y="1438003"/>
                </a:lnTo>
                <a:lnTo>
                  <a:pt x="17373" y="1484966"/>
                </a:lnTo>
                <a:lnTo>
                  <a:pt x="37911" y="1528214"/>
                </a:lnTo>
                <a:lnTo>
                  <a:pt x="65305" y="1566962"/>
                </a:lnTo>
                <a:lnTo>
                  <a:pt x="98769" y="1600426"/>
                </a:lnTo>
                <a:lnTo>
                  <a:pt x="137517" y="1627820"/>
                </a:lnTo>
                <a:lnTo>
                  <a:pt x="180765" y="1648358"/>
                </a:lnTo>
                <a:lnTo>
                  <a:pt x="227728" y="1661257"/>
                </a:lnTo>
                <a:lnTo>
                  <a:pt x="277622" y="1665731"/>
                </a:lnTo>
                <a:lnTo>
                  <a:pt x="5359654" y="1665731"/>
                </a:lnTo>
                <a:lnTo>
                  <a:pt x="5409547" y="1661257"/>
                </a:lnTo>
                <a:lnTo>
                  <a:pt x="5456510" y="1648358"/>
                </a:lnTo>
                <a:lnTo>
                  <a:pt x="5499758" y="1627820"/>
                </a:lnTo>
                <a:lnTo>
                  <a:pt x="5538506" y="1600426"/>
                </a:lnTo>
                <a:lnTo>
                  <a:pt x="5571970" y="1566962"/>
                </a:lnTo>
                <a:lnTo>
                  <a:pt x="5599364" y="1528214"/>
                </a:lnTo>
                <a:lnTo>
                  <a:pt x="5619902" y="1484966"/>
                </a:lnTo>
                <a:lnTo>
                  <a:pt x="5632801" y="1438003"/>
                </a:lnTo>
                <a:lnTo>
                  <a:pt x="5637276" y="1388110"/>
                </a:lnTo>
                <a:lnTo>
                  <a:pt x="5637276" y="277622"/>
                </a:lnTo>
                <a:lnTo>
                  <a:pt x="5632801" y="227728"/>
                </a:lnTo>
                <a:lnTo>
                  <a:pt x="5619902" y="180765"/>
                </a:lnTo>
                <a:lnTo>
                  <a:pt x="5599364" y="137517"/>
                </a:lnTo>
                <a:lnTo>
                  <a:pt x="5571970" y="98769"/>
                </a:lnTo>
                <a:lnTo>
                  <a:pt x="5538506" y="65305"/>
                </a:lnTo>
                <a:lnTo>
                  <a:pt x="5499758" y="37911"/>
                </a:lnTo>
                <a:lnTo>
                  <a:pt x="5456510" y="17373"/>
                </a:lnTo>
                <a:lnTo>
                  <a:pt x="5409547" y="4474"/>
                </a:lnTo>
                <a:lnTo>
                  <a:pt x="535965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algn="ctr"/>
            <a:endParaRPr sz="1433" dirty="0"/>
          </a:p>
        </p:txBody>
      </p:sp>
      <p:sp>
        <p:nvSpPr>
          <p:cNvPr id="10" name="object 12"/>
          <p:cNvSpPr txBox="1"/>
          <p:nvPr/>
        </p:nvSpPr>
        <p:spPr>
          <a:xfrm>
            <a:off x="1927621" y="439265"/>
            <a:ext cx="8251819" cy="1240804"/>
          </a:xfrm>
          <a:prstGeom prst="rect">
            <a:avLst/>
          </a:prstGeom>
        </p:spPr>
        <p:txBody>
          <a:bodyPr vert="horz" wrap="square" lIns="0" tIns="9604" rIns="0" bIns="0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Transmissão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SARS-CoV-2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40" y="91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Número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casos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COVID-19,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Região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data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notificação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entre 30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Dez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e 13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Julho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20" y="6319631"/>
            <a:ext cx="949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</a:t>
            </a:r>
            <a:r>
              <a:rPr lang="en-US" dirty="0"/>
              <a:t>: </a:t>
            </a:r>
            <a:r>
              <a:rPr lang="es-419" u="sng" dirty="0">
                <a:hlinkClick r:id="rId2"/>
              </a:rPr>
              <a:t>https://www.who.int/emergencies/diseases/novel-coronavirus-2019/situation-reports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0" y="1301415"/>
            <a:ext cx="8388625" cy="5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40" y="91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Número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casos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óbitos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COVID-19,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Região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entre 30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Dez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e 13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Julho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965" y="6167231"/>
            <a:ext cx="949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</a:t>
            </a:r>
            <a:r>
              <a:rPr lang="en-US" dirty="0"/>
              <a:t>: </a:t>
            </a:r>
            <a:r>
              <a:rPr lang="es-419" u="sng" dirty="0">
                <a:hlinkClick r:id="rId2"/>
              </a:rPr>
              <a:t>https://www.who.int/emergencies/diseases/novel-coronavirus-2019/situation-reports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93304" y="1550504"/>
          <a:ext cx="9650895" cy="401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926">
                <a:tc>
                  <a:txBody>
                    <a:bodyPr/>
                    <a:lstStyle/>
                    <a:p>
                      <a:r>
                        <a:rPr lang="en-US" dirty="0" err="1"/>
                        <a:t>Região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Casos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acumulados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novos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Mortes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Acumuladas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novas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Noto San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12 964 809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(196 775)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570 288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(3 634)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r>
                        <a:rPr lang="pt-BR" dirty="0"/>
                        <a:t>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492 660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(15 085)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8 430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(177)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r>
                        <a:rPr lang="pt-BR" dirty="0"/>
                        <a:t>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6 780 428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(110 549)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288 430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(1 853)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r>
                        <a:rPr lang="pt-BR" dirty="0"/>
                        <a:t>Leste Mediterraneo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1 302 297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(15 646)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31 751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(523)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r>
                        <a:rPr lang="pt-BR" dirty="0"/>
                        <a:t>Europa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2 946 104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(20 691)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203 957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(373)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r>
                        <a:rPr lang="pt-BR" dirty="0"/>
                        <a:t>Sudeste Asiatico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1 196 651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(33 095)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29 900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(642)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926">
                <a:tc>
                  <a:txBody>
                    <a:bodyPr/>
                    <a:lstStyle/>
                    <a:p>
                      <a:r>
                        <a:rPr lang="pt-BR" dirty="0"/>
                        <a:t>Pacifico</a:t>
                      </a:r>
                      <a:r>
                        <a:rPr lang="pt-BR" baseline="0" dirty="0"/>
                        <a:t> Ocidental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245 928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(1 709)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7 807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(66)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8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40" y="91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Número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casos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 COVID-19,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relatados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nos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últimos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7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dias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(08-14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julho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2020),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país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965" y="6167231"/>
            <a:ext cx="949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</a:t>
            </a:r>
            <a:r>
              <a:rPr lang="en-US" dirty="0"/>
              <a:t>: </a:t>
            </a:r>
            <a:r>
              <a:rPr lang="es-419" u="sng" dirty="0">
                <a:hlinkClick r:id="rId2"/>
              </a:rPr>
              <a:t>https://www.who.int/emergencies/diseases/novel-coronavirus-2019/situation-reports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73" y="1266731"/>
            <a:ext cx="8731801" cy="49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7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C96E35-1AE5-488A-A370-DE9F7EBD0A97}"/>
              </a:ext>
            </a:extLst>
          </p:cNvPr>
          <p:cNvSpPr txBox="1"/>
          <p:nvPr/>
        </p:nvSpPr>
        <p:spPr>
          <a:xfrm>
            <a:off x="640331" y="1296063"/>
            <a:ext cx="1119788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Sem medicamentos ou vacinas específicos até o momento </a:t>
            </a:r>
            <a:r>
              <a:rPr lang="pt-BR" sz="2400" dirty="0">
                <a:sym typeface="Wingdings" panose="05000000000000000000" pitchFamily="2" charset="2"/>
              </a:rPr>
              <a:t> Redução da transmissão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Medidas não farmacológicas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Isolamento de casos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Rastreamento e quarentena de contatos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Distanciamento social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r>
              <a:rPr lang="pt-BR" sz="2400" u="sng" dirty="0"/>
              <a:t>Efeito esperado</a:t>
            </a:r>
            <a:r>
              <a:rPr lang="en-US" sz="2400" dirty="0"/>
              <a:t>: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Interromper as cadeias de transmissão da infecção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“achatar a curva epidêmica”</a:t>
            </a:r>
            <a:r>
              <a:rPr lang="en-US" sz="2400" dirty="0"/>
              <a:t>: </a:t>
            </a:r>
            <a:r>
              <a:rPr lang="pt-BR" sz="2400" dirty="0"/>
              <a:t>reduzir o pico epidêmico da doença, permite ao sistema de saúde absorver a demanda esperada dos serviços de saúde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O número básico de reprodução (R</a:t>
            </a:r>
            <a:r>
              <a:rPr lang="pt-BR" sz="2400" baseline="-25000" dirty="0"/>
              <a:t>0</a:t>
            </a:r>
            <a:r>
              <a:rPr lang="pt-BR" sz="2400" dirty="0"/>
              <a:t>)</a:t>
            </a:r>
            <a:r>
              <a:rPr lang="en-US" sz="2400" dirty="0"/>
              <a:t> é</a:t>
            </a:r>
            <a:r>
              <a:rPr lang="pt-BR" sz="2400" dirty="0"/>
              <a:t> reduzido em função de menos contatos entre indivíduos e portanto menor transmissão da infecção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b="1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132476-D42D-4EEF-A1FE-C6B96CC1AEA1}"/>
              </a:ext>
            </a:extLst>
          </p:cNvPr>
          <p:cNvSpPr txBox="1">
            <a:spLocks/>
          </p:cNvSpPr>
          <p:nvPr/>
        </p:nvSpPr>
        <p:spPr>
          <a:xfrm>
            <a:off x="838200" y="407409"/>
            <a:ext cx="10515600" cy="8886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pt-BR" b="1" dirty="0" err="1">
                <a:solidFill>
                  <a:srgbClr val="002060"/>
                </a:solidFill>
                <a:latin typeface="+mn-lt"/>
              </a:rPr>
              <a:t>Estratégias</a:t>
            </a:r>
            <a:r>
              <a:rPr lang="es-ES_tradnl" altLang="pt-BR" b="1" dirty="0">
                <a:solidFill>
                  <a:srgbClr val="002060"/>
                </a:solidFill>
                <a:latin typeface="+mn-lt"/>
              </a:rPr>
              <a:t> de </a:t>
            </a:r>
            <a:r>
              <a:rPr lang="es-ES_tradnl" altLang="pt-BR" b="1" dirty="0" err="1">
                <a:solidFill>
                  <a:srgbClr val="002060"/>
                </a:solidFill>
                <a:latin typeface="+mn-lt"/>
              </a:rPr>
              <a:t>Prevenção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087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1489</Words>
  <Application>Microsoft Macintosh PowerPoint</Application>
  <PresentationFormat>Widescreen</PresentationFormat>
  <Paragraphs>232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inherit</vt:lpstr>
      <vt:lpstr>Noto Sans</vt:lpstr>
      <vt:lpstr>Trebuchet MS</vt:lpstr>
      <vt:lpstr>Wingdings</vt:lpstr>
      <vt:lpstr>Tema do Office</vt:lpstr>
      <vt:lpstr>Apresentação do PowerPoint</vt:lpstr>
      <vt:lpstr>Apresentação do PowerPoint</vt:lpstr>
      <vt:lpstr>Emergência de Saúde Publica de  Importância Internacional (ESPII)</vt:lpstr>
      <vt:lpstr>O virus - SARS-CoV-2 Severe acute respiratory syndrome coronavirus 2</vt:lpstr>
      <vt:lpstr>Apresentação do PowerPoint</vt:lpstr>
      <vt:lpstr>Número de casos por COVID-19, por Região, por data de notificação, entre 30 Dez e 13 Julho 2020</vt:lpstr>
      <vt:lpstr>Número de casos e óbitos por COVID-19, por Região, entre 30 Dez e 13 Julho 2020</vt:lpstr>
      <vt:lpstr>Número de casos de COVID-19, relatados nos últimos 7 dias (08-14 de julho, 2020), por país, OMS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de distanciamento social  Rio Verde - Goiás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Critérios para flexibilização das medidas de distanciamento social – COVID-19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Alexandre Diniz FIlho</dc:creator>
  <cp:lastModifiedBy>wellington soares carrijo filho</cp:lastModifiedBy>
  <cp:revision>126</cp:revision>
  <dcterms:created xsi:type="dcterms:W3CDTF">2020-06-09T18:04:15Z</dcterms:created>
  <dcterms:modified xsi:type="dcterms:W3CDTF">2020-07-30T12:18:08Z</dcterms:modified>
</cp:coreProperties>
</file>